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Poppins" charset="1" panose="00000500000000000000"/>
      <p:regular r:id="rId33"/>
    </p:embeddedFont>
    <p:embeddedFont>
      <p:font typeface="Open Sans Bold" charset="1" panose="00000000000000000000"/>
      <p:regular r:id="rId34"/>
    </p:embeddedFont>
    <p:embeddedFont>
      <p:font typeface="Poppins Bold" charset="1" panose="00000800000000000000"/>
      <p:regular r:id="rId35"/>
    </p:embeddedFont>
    <p:embeddedFont>
      <p:font typeface="Marykate" charset="1" panose="00000000000000000000"/>
      <p:regular r:id="rId36"/>
    </p:embeddedFont>
    <p:embeddedFont>
      <p:font typeface="Inter" charset="1" panose="020B050203000000000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33.png" Type="http://schemas.openxmlformats.org/officeDocument/2006/relationships/image"/><Relationship Id="rId15" Target="../media/image34.svg" Type="http://schemas.openxmlformats.org/officeDocument/2006/relationships/image"/><Relationship Id="rId16" Target="../media/image35.png" Type="http://schemas.openxmlformats.org/officeDocument/2006/relationships/image"/><Relationship Id="rId17" Target="../media/image36.svg" Type="http://schemas.openxmlformats.org/officeDocument/2006/relationships/image"/><Relationship Id="rId18" Target="../media/image37.png" Type="http://schemas.openxmlformats.org/officeDocument/2006/relationships/image"/><Relationship Id="rId19" Target="../media/image38.svg" Type="http://schemas.openxmlformats.org/officeDocument/2006/relationships/image"/><Relationship Id="rId2" Target="../media/image24.png" Type="http://schemas.openxmlformats.org/officeDocument/2006/relationships/image"/><Relationship Id="rId20" Target="../media/image39.png" Type="http://schemas.openxmlformats.org/officeDocument/2006/relationships/image"/><Relationship Id="rId21" Target="../media/image40.svg" Type="http://schemas.openxmlformats.org/officeDocument/2006/relationships/image"/><Relationship Id="rId22" Target="../media/image41.png" Type="http://schemas.openxmlformats.org/officeDocument/2006/relationships/image"/><Relationship Id="rId23" Target="../media/image42.svg" Type="http://schemas.openxmlformats.org/officeDocument/2006/relationships/image"/><Relationship Id="rId24" Target="../media/image43.jpeg" Type="http://schemas.openxmlformats.org/officeDocument/2006/relationships/image"/><Relationship Id="rId25" Target="../media/VAGHZLgDSwM.mp4" Type="http://schemas.openxmlformats.org/officeDocument/2006/relationships/video"/><Relationship Id="rId26" Target="../media/VAGHZLgDSwM.mp4" Type="http://schemas.microsoft.com/office/2007/relationships/media"/><Relationship Id="rId27" Target="../media/image44.png" Type="http://schemas.openxmlformats.org/officeDocument/2006/relationships/image"/><Relationship Id="rId28" Target="../media/image45.png" Type="http://schemas.openxmlformats.org/officeDocument/2006/relationships/image"/><Relationship Id="rId29" Target="../media/image46.svg" Type="http://schemas.openxmlformats.org/officeDocument/2006/relationships/image"/><Relationship Id="rId3" Target="../media/image25.png" Type="http://schemas.openxmlformats.org/officeDocument/2006/relationships/image"/><Relationship Id="rId30" Target="../media/image47.png" Type="http://schemas.openxmlformats.org/officeDocument/2006/relationships/image"/><Relationship Id="rId31" Target="../media/image48.svg" Type="http://schemas.openxmlformats.org/officeDocument/2006/relationships/image"/><Relationship Id="rId32" Target="../media/image49.png" Type="http://schemas.openxmlformats.org/officeDocument/2006/relationships/image"/><Relationship Id="rId33" Target="../media/image50.png" Type="http://schemas.openxmlformats.org/officeDocument/2006/relationships/image"/><Relationship Id="rId34" Target="../media/image51.png" Type="http://schemas.openxmlformats.org/officeDocument/2006/relationships/image"/><Relationship Id="rId35" Target="../media/image52.svg" Type="http://schemas.openxmlformats.org/officeDocument/2006/relationships/image"/><Relationship Id="rId36" Target="../media/image53.png" Type="http://schemas.openxmlformats.org/officeDocument/2006/relationships/image"/><Relationship Id="rId37" Target="../media/image54.sv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1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6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61.png" Type="http://schemas.openxmlformats.org/officeDocument/2006/relationships/image"/><Relationship Id="rId6" Target="../media/image62.jpeg" Type="http://schemas.openxmlformats.org/officeDocument/2006/relationships/image"/><Relationship Id="rId7" Target="../media/image6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Relationship Id="rId8" Target="../media/image9.jpe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6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65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66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67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6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69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58998" y="4555882"/>
            <a:ext cx="11970003" cy="1175237"/>
          </a:xfrm>
          <a:custGeom>
            <a:avLst/>
            <a:gdLst/>
            <a:ahLst/>
            <a:cxnLst/>
            <a:rect r="r" b="b" t="t" l="l"/>
            <a:pathLst>
              <a:path h="1175237" w="11970003">
                <a:moveTo>
                  <a:pt x="0" y="0"/>
                </a:moveTo>
                <a:lnTo>
                  <a:pt x="11970004" y="0"/>
                </a:lnTo>
                <a:lnTo>
                  <a:pt x="11970004" y="1175236"/>
                </a:lnTo>
                <a:lnTo>
                  <a:pt x="0" y="1175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343228" y="542981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54286" y="2981862"/>
            <a:ext cx="9390180" cy="6968675"/>
          </a:xfrm>
          <a:custGeom>
            <a:avLst/>
            <a:gdLst/>
            <a:ahLst/>
            <a:cxnLst/>
            <a:rect r="r" b="b" t="t" l="l"/>
            <a:pathLst>
              <a:path h="6968675" w="9390180">
                <a:moveTo>
                  <a:pt x="0" y="0"/>
                </a:moveTo>
                <a:lnTo>
                  <a:pt x="9390180" y="0"/>
                </a:lnTo>
                <a:lnTo>
                  <a:pt x="9390180" y="6968675"/>
                </a:lnTo>
                <a:lnTo>
                  <a:pt x="0" y="69686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42757" y="4191383"/>
            <a:ext cx="5651876" cy="3086100"/>
            <a:chOff x="0" y="0"/>
            <a:chExt cx="7535835" cy="41148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7535835" cy="4114800"/>
              <a:chOff x="0" y="0"/>
              <a:chExt cx="148856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48856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488560">
                    <a:moveTo>
                      <a:pt x="0" y="0"/>
                    </a:moveTo>
                    <a:lnTo>
                      <a:pt x="1488560" y="0"/>
                    </a:lnTo>
                    <a:lnTo>
                      <a:pt x="148856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B435D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148856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742251" y="864658"/>
              <a:ext cx="6051332" cy="2318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Poppins"/>
                </a:rPr>
                <a:t>Eu, enquanto suporte, quero poder reiniciar os totens, para destravar o sistema quando necessário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884661" y="383237"/>
            <a:ext cx="12518678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INOVAÇÃO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82725" y="1759487"/>
            <a:ext cx="6922550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B435D"/>
                </a:solidFill>
                <a:latin typeface="Poppins Bold"/>
              </a:rPr>
              <a:t>Quando essa ideia surgiu?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568695" y="3121854"/>
            <a:ext cx="11108416" cy="6688691"/>
            <a:chOff x="0" y="0"/>
            <a:chExt cx="14811221" cy="891825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4811221" cy="898379"/>
              <a:chOff x="0" y="0"/>
              <a:chExt cx="2925673" cy="17745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925673" cy="177458"/>
              </a:xfrm>
              <a:custGeom>
                <a:avLst/>
                <a:gdLst/>
                <a:ahLst/>
                <a:cxnLst/>
                <a:rect r="r" b="b" t="t" l="l"/>
                <a:pathLst>
                  <a:path h="177458" w="2925673">
                    <a:moveTo>
                      <a:pt x="0" y="0"/>
                    </a:moveTo>
                    <a:lnTo>
                      <a:pt x="2925673" y="0"/>
                    </a:lnTo>
                    <a:lnTo>
                      <a:pt x="2925673" y="177458"/>
                    </a:lnTo>
                    <a:lnTo>
                      <a:pt x="0" y="17745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2925673" cy="206033"/>
              </a:xfrm>
              <a:prstGeom prst="rect">
                <a:avLst/>
              </a:prstGeom>
            </p:spPr>
            <p:txBody>
              <a:bodyPr anchor="ctr" rtlCol="false" tIns="471640" lIns="471640" bIns="471640" rIns="47164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898379"/>
              <a:ext cx="14811221" cy="898379"/>
              <a:chOff x="0" y="0"/>
              <a:chExt cx="2925673" cy="17745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925673" cy="177458"/>
              </a:xfrm>
              <a:custGeom>
                <a:avLst/>
                <a:gdLst/>
                <a:ahLst/>
                <a:cxnLst/>
                <a:rect r="r" b="b" t="t" l="l"/>
                <a:pathLst>
                  <a:path h="177458" w="2925673">
                    <a:moveTo>
                      <a:pt x="0" y="0"/>
                    </a:moveTo>
                    <a:lnTo>
                      <a:pt x="2925673" y="0"/>
                    </a:lnTo>
                    <a:lnTo>
                      <a:pt x="2925673" y="177458"/>
                    </a:lnTo>
                    <a:lnTo>
                      <a:pt x="0" y="177458"/>
                    </a:lnTo>
                    <a:close/>
                  </a:path>
                </a:pathLst>
              </a:custGeom>
              <a:solidFill>
                <a:srgbClr val="F5F6FA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2925673" cy="206033"/>
              </a:xfrm>
              <a:prstGeom prst="rect">
                <a:avLst/>
              </a:prstGeom>
            </p:spPr>
            <p:txBody>
              <a:bodyPr anchor="ctr" rtlCol="false" tIns="471640" lIns="471640" bIns="471640" rIns="47164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1796758"/>
              <a:ext cx="14811221" cy="898379"/>
              <a:chOff x="0" y="0"/>
              <a:chExt cx="2925673" cy="17745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925673" cy="177458"/>
              </a:xfrm>
              <a:custGeom>
                <a:avLst/>
                <a:gdLst/>
                <a:ahLst/>
                <a:cxnLst/>
                <a:rect r="r" b="b" t="t" l="l"/>
                <a:pathLst>
                  <a:path h="177458" w="2925673">
                    <a:moveTo>
                      <a:pt x="0" y="0"/>
                    </a:moveTo>
                    <a:lnTo>
                      <a:pt x="2925673" y="0"/>
                    </a:lnTo>
                    <a:lnTo>
                      <a:pt x="2925673" y="177458"/>
                    </a:lnTo>
                    <a:lnTo>
                      <a:pt x="0" y="17745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8575"/>
                <a:ext cx="2925673" cy="206033"/>
              </a:xfrm>
              <a:prstGeom prst="rect">
                <a:avLst/>
              </a:prstGeom>
            </p:spPr>
            <p:txBody>
              <a:bodyPr anchor="ctr" rtlCol="false" tIns="471640" lIns="471640" bIns="471640" rIns="47164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2695138"/>
              <a:ext cx="14811221" cy="898379"/>
              <a:chOff x="0" y="0"/>
              <a:chExt cx="2925673" cy="17745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925673" cy="177458"/>
              </a:xfrm>
              <a:custGeom>
                <a:avLst/>
                <a:gdLst/>
                <a:ahLst/>
                <a:cxnLst/>
                <a:rect r="r" b="b" t="t" l="l"/>
                <a:pathLst>
                  <a:path h="177458" w="2925673">
                    <a:moveTo>
                      <a:pt x="0" y="0"/>
                    </a:moveTo>
                    <a:lnTo>
                      <a:pt x="2925673" y="0"/>
                    </a:lnTo>
                    <a:lnTo>
                      <a:pt x="2925673" y="177458"/>
                    </a:lnTo>
                    <a:lnTo>
                      <a:pt x="0" y="177458"/>
                    </a:lnTo>
                    <a:close/>
                  </a:path>
                </a:pathLst>
              </a:custGeom>
              <a:solidFill>
                <a:srgbClr val="F5F6FA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2925673" cy="206033"/>
              </a:xfrm>
              <a:prstGeom prst="rect">
                <a:avLst/>
              </a:prstGeom>
            </p:spPr>
            <p:txBody>
              <a:bodyPr anchor="ctr" rtlCol="false" tIns="471640" lIns="471640" bIns="471640" rIns="47164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3593517"/>
              <a:ext cx="14811221" cy="898379"/>
              <a:chOff x="0" y="0"/>
              <a:chExt cx="2925673" cy="17745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925673" cy="177458"/>
              </a:xfrm>
              <a:custGeom>
                <a:avLst/>
                <a:gdLst/>
                <a:ahLst/>
                <a:cxnLst/>
                <a:rect r="r" b="b" t="t" l="l"/>
                <a:pathLst>
                  <a:path h="177458" w="2925673">
                    <a:moveTo>
                      <a:pt x="0" y="0"/>
                    </a:moveTo>
                    <a:lnTo>
                      <a:pt x="2925673" y="0"/>
                    </a:lnTo>
                    <a:lnTo>
                      <a:pt x="2925673" y="177458"/>
                    </a:lnTo>
                    <a:lnTo>
                      <a:pt x="0" y="17745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28575"/>
                <a:ext cx="2925673" cy="206033"/>
              </a:xfrm>
              <a:prstGeom prst="rect">
                <a:avLst/>
              </a:prstGeom>
            </p:spPr>
            <p:txBody>
              <a:bodyPr anchor="ctr" rtlCol="false" tIns="471640" lIns="471640" bIns="471640" rIns="47164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0" y="4461138"/>
              <a:ext cx="14811221" cy="898379"/>
              <a:chOff x="0" y="0"/>
              <a:chExt cx="2925673" cy="177458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2925673" cy="177458"/>
              </a:xfrm>
              <a:custGeom>
                <a:avLst/>
                <a:gdLst/>
                <a:ahLst/>
                <a:cxnLst/>
                <a:rect r="r" b="b" t="t" l="l"/>
                <a:pathLst>
                  <a:path h="177458" w="2925673">
                    <a:moveTo>
                      <a:pt x="0" y="0"/>
                    </a:moveTo>
                    <a:lnTo>
                      <a:pt x="2925673" y="0"/>
                    </a:lnTo>
                    <a:lnTo>
                      <a:pt x="2925673" y="177458"/>
                    </a:lnTo>
                    <a:lnTo>
                      <a:pt x="0" y="177458"/>
                    </a:lnTo>
                    <a:close/>
                  </a:path>
                </a:pathLst>
              </a:custGeom>
              <a:solidFill>
                <a:srgbClr val="F5F6FA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28575"/>
                <a:ext cx="2925673" cy="206033"/>
              </a:xfrm>
              <a:prstGeom prst="rect">
                <a:avLst/>
              </a:prstGeom>
            </p:spPr>
            <p:txBody>
              <a:bodyPr anchor="ctr" rtlCol="false" tIns="471640" lIns="471640" bIns="471640" rIns="47164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5359517"/>
              <a:ext cx="14811221" cy="898379"/>
              <a:chOff x="0" y="0"/>
              <a:chExt cx="2925673" cy="177458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2925673" cy="177458"/>
              </a:xfrm>
              <a:custGeom>
                <a:avLst/>
                <a:gdLst/>
                <a:ahLst/>
                <a:cxnLst/>
                <a:rect r="r" b="b" t="t" l="l"/>
                <a:pathLst>
                  <a:path h="177458" w="2925673">
                    <a:moveTo>
                      <a:pt x="0" y="0"/>
                    </a:moveTo>
                    <a:lnTo>
                      <a:pt x="2925673" y="0"/>
                    </a:lnTo>
                    <a:lnTo>
                      <a:pt x="2925673" y="177458"/>
                    </a:lnTo>
                    <a:lnTo>
                      <a:pt x="0" y="17745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28575"/>
                <a:ext cx="2925673" cy="206033"/>
              </a:xfrm>
              <a:prstGeom prst="rect">
                <a:avLst/>
              </a:prstGeom>
            </p:spPr>
            <p:txBody>
              <a:bodyPr anchor="ctr" rtlCol="false" tIns="471640" lIns="471640" bIns="471640" rIns="47164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0" y="6257897"/>
              <a:ext cx="14811221" cy="898379"/>
              <a:chOff x="0" y="0"/>
              <a:chExt cx="2925673" cy="177458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2925673" cy="177458"/>
              </a:xfrm>
              <a:custGeom>
                <a:avLst/>
                <a:gdLst/>
                <a:ahLst/>
                <a:cxnLst/>
                <a:rect r="r" b="b" t="t" l="l"/>
                <a:pathLst>
                  <a:path h="177458" w="2925673">
                    <a:moveTo>
                      <a:pt x="0" y="0"/>
                    </a:moveTo>
                    <a:lnTo>
                      <a:pt x="2925673" y="0"/>
                    </a:lnTo>
                    <a:lnTo>
                      <a:pt x="2925673" y="177458"/>
                    </a:lnTo>
                    <a:lnTo>
                      <a:pt x="0" y="177458"/>
                    </a:lnTo>
                    <a:close/>
                  </a:path>
                </a:pathLst>
              </a:custGeom>
              <a:solidFill>
                <a:srgbClr val="F5F6FA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28575"/>
                <a:ext cx="2925673" cy="206033"/>
              </a:xfrm>
              <a:prstGeom prst="rect">
                <a:avLst/>
              </a:prstGeom>
            </p:spPr>
            <p:txBody>
              <a:bodyPr anchor="ctr" rtlCol="false" tIns="471640" lIns="471640" bIns="471640" rIns="47164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7144030"/>
              <a:ext cx="14811221" cy="898379"/>
              <a:chOff x="0" y="0"/>
              <a:chExt cx="2925673" cy="177458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2925673" cy="177458"/>
              </a:xfrm>
              <a:custGeom>
                <a:avLst/>
                <a:gdLst/>
                <a:ahLst/>
                <a:cxnLst/>
                <a:rect r="r" b="b" t="t" l="l"/>
                <a:pathLst>
                  <a:path h="177458" w="2925673">
                    <a:moveTo>
                      <a:pt x="0" y="0"/>
                    </a:moveTo>
                    <a:lnTo>
                      <a:pt x="2925673" y="0"/>
                    </a:lnTo>
                    <a:lnTo>
                      <a:pt x="2925673" y="177458"/>
                    </a:lnTo>
                    <a:lnTo>
                      <a:pt x="0" y="17745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2925673" cy="206033"/>
              </a:xfrm>
              <a:prstGeom prst="rect">
                <a:avLst/>
              </a:prstGeom>
            </p:spPr>
            <p:txBody>
              <a:bodyPr anchor="ctr" rtlCol="false" tIns="471640" lIns="471640" bIns="471640" rIns="47164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8019876"/>
              <a:ext cx="14811221" cy="898379"/>
              <a:chOff x="0" y="0"/>
              <a:chExt cx="2925673" cy="177458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2925673" cy="177458"/>
              </a:xfrm>
              <a:custGeom>
                <a:avLst/>
                <a:gdLst/>
                <a:ahLst/>
                <a:cxnLst/>
                <a:rect r="r" b="b" t="t" l="l"/>
                <a:pathLst>
                  <a:path h="177458" w="2925673">
                    <a:moveTo>
                      <a:pt x="0" y="0"/>
                    </a:moveTo>
                    <a:lnTo>
                      <a:pt x="2925673" y="0"/>
                    </a:lnTo>
                    <a:lnTo>
                      <a:pt x="2925673" y="177458"/>
                    </a:lnTo>
                    <a:lnTo>
                      <a:pt x="0" y="177458"/>
                    </a:lnTo>
                    <a:close/>
                  </a:path>
                </a:pathLst>
              </a:custGeom>
              <a:solidFill>
                <a:srgbClr val="F5F6FA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28575"/>
                <a:ext cx="2925673" cy="206033"/>
              </a:xfrm>
              <a:prstGeom prst="rect">
                <a:avLst/>
              </a:prstGeom>
            </p:spPr>
            <p:txBody>
              <a:bodyPr anchor="ctr" rtlCol="false" tIns="471640" lIns="471640" bIns="471640" rIns="47164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sp>
          <p:nvSpPr>
            <p:cNvPr name="Freeform 44" id="44"/>
            <p:cNvSpPr/>
            <p:nvPr/>
          </p:nvSpPr>
          <p:spPr>
            <a:xfrm flipH="false" flipV="false" rot="0">
              <a:off x="13596887" y="1046805"/>
              <a:ext cx="605242" cy="590936"/>
            </a:xfrm>
            <a:custGeom>
              <a:avLst/>
              <a:gdLst/>
              <a:ahLst/>
              <a:cxnLst/>
              <a:rect r="r" b="b" t="t" l="l"/>
              <a:pathLst>
                <a:path h="590936" w="605242">
                  <a:moveTo>
                    <a:pt x="0" y="0"/>
                  </a:moveTo>
                  <a:lnTo>
                    <a:pt x="605242" y="0"/>
                  </a:lnTo>
                  <a:lnTo>
                    <a:pt x="605242" y="590936"/>
                  </a:lnTo>
                  <a:lnTo>
                    <a:pt x="0" y="59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5" id="45"/>
            <p:cNvGrpSpPr/>
            <p:nvPr/>
          </p:nvGrpSpPr>
          <p:grpSpPr>
            <a:xfrm rot="0">
              <a:off x="13677907" y="1120672"/>
              <a:ext cx="443202" cy="443202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7FF45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sp>
          <p:nvSpPr>
            <p:cNvPr name="Freeform 48" id="48"/>
            <p:cNvSpPr/>
            <p:nvPr/>
          </p:nvSpPr>
          <p:spPr>
            <a:xfrm flipH="false" flipV="false" rot="0">
              <a:off x="13596887" y="1943863"/>
              <a:ext cx="605242" cy="590936"/>
            </a:xfrm>
            <a:custGeom>
              <a:avLst/>
              <a:gdLst/>
              <a:ahLst/>
              <a:cxnLst/>
              <a:rect r="r" b="b" t="t" l="l"/>
              <a:pathLst>
                <a:path h="590936" w="605242">
                  <a:moveTo>
                    <a:pt x="0" y="0"/>
                  </a:moveTo>
                  <a:lnTo>
                    <a:pt x="605242" y="0"/>
                  </a:lnTo>
                  <a:lnTo>
                    <a:pt x="605242" y="590936"/>
                  </a:lnTo>
                  <a:lnTo>
                    <a:pt x="0" y="59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9" id="49"/>
            <p:cNvGrpSpPr/>
            <p:nvPr/>
          </p:nvGrpSpPr>
          <p:grpSpPr>
            <a:xfrm rot="0">
              <a:off x="13677907" y="2017730"/>
              <a:ext cx="443202" cy="443202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7FF45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sp>
          <p:nvSpPr>
            <p:cNvPr name="Freeform 52" id="52"/>
            <p:cNvSpPr/>
            <p:nvPr/>
          </p:nvSpPr>
          <p:spPr>
            <a:xfrm flipH="false" flipV="false" rot="0">
              <a:off x="13596887" y="2842242"/>
              <a:ext cx="605242" cy="590936"/>
            </a:xfrm>
            <a:custGeom>
              <a:avLst/>
              <a:gdLst/>
              <a:ahLst/>
              <a:cxnLst/>
              <a:rect r="r" b="b" t="t" l="l"/>
              <a:pathLst>
                <a:path h="590936" w="605242">
                  <a:moveTo>
                    <a:pt x="0" y="0"/>
                  </a:moveTo>
                  <a:lnTo>
                    <a:pt x="605242" y="0"/>
                  </a:lnTo>
                  <a:lnTo>
                    <a:pt x="605242" y="590936"/>
                  </a:lnTo>
                  <a:lnTo>
                    <a:pt x="0" y="59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3" id="53"/>
            <p:cNvGrpSpPr/>
            <p:nvPr/>
          </p:nvGrpSpPr>
          <p:grpSpPr>
            <a:xfrm rot="0">
              <a:off x="13677907" y="2916109"/>
              <a:ext cx="443202" cy="443202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7FF45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sp>
          <p:nvSpPr>
            <p:cNvPr name="Freeform 56" id="56"/>
            <p:cNvSpPr/>
            <p:nvPr/>
          </p:nvSpPr>
          <p:spPr>
            <a:xfrm flipH="false" flipV="false" rot="0">
              <a:off x="13596887" y="3740621"/>
              <a:ext cx="605242" cy="590936"/>
            </a:xfrm>
            <a:custGeom>
              <a:avLst/>
              <a:gdLst/>
              <a:ahLst/>
              <a:cxnLst/>
              <a:rect r="r" b="b" t="t" l="l"/>
              <a:pathLst>
                <a:path h="590936" w="605242">
                  <a:moveTo>
                    <a:pt x="0" y="0"/>
                  </a:moveTo>
                  <a:lnTo>
                    <a:pt x="605242" y="0"/>
                  </a:lnTo>
                  <a:lnTo>
                    <a:pt x="605242" y="590936"/>
                  </a:lnTo>
                  <a:lnTo>
                    <a:pt x="0" y="59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7" id="57"/>
            <p:cNvGrpSpPr/>
            <p:nvPr/>
          </p:nvGrpSpPr>
          <p:grpSpPr>
            <a:xfrm rot="0">
              <a:off x="13677907" y="3814488"/>
              <a:ext cx="443202" cy="443202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7FF45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sp>
          <p:nvSpPr>
            <p:cNvPr name="Freeform 60" id="60"/>
            <p:cNvSpPr/>
            <p:nvPr/>
          </p:nvSpPr>
          <p:spPr>
            <a:xfrm flipH="false" flipV="false" rot="0">
              <a:off x="13596887" y="4637679"/>
              <a:ext cx="605242" cy="590936"/>
            </a:xfrm>
            <a:custGeom>
              <a:avLst/>
              <a:gdLst/>
              <a:ahLst/>
              <a:cxnLst/>
              <a:rect r="r" b="b" t="t" l="l"/>
              <a:pathLst>
                <a:path h="590936" w="605242">
                  <a:moveTo>
                    <a:pt x="0" y="0"/>
                  </a:moveTo>
                  <a:lnTo>
                    <a:pt x="605242" y="0"/>
                  </a:lnTo>
                  <a:lnTo>
                    <a:pt x="605242" y="590936"/>
                  </a:lnTo>
                  <a:lnTo>
                    <a:pt x="0" y="59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1" id="61"/>
            <p:cNvGrpSpPr/>
            <p:nvPr/>
          </p:nvGrpSpPr>
          <p:grpSpPr>
            <a:xfrm rot="0">
              <a:off x="13677907" y="4711546"/>
              <a:ext cx="443202" cy="443202"/>
              <a:chOff x="0" y="0"/>
              <a:chExt cx="812800" cy="8128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0707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sp>
          <p:nvSpPr>
            <p:cNvPr name="Freeform 64" id="64"/>
            <p:cNvSpPr/>
            <p:nvPr/>
          </p:nvSpPr>
          <p:spPr>
            <a:xfrm flipH="false" flipV="false" rot="0">
              <a:off x="13596887" y="5536058"/>
              <a:ext cx="605242" cy="590936"/>
            </a:xfrm>
            <a:custGeom>
              <a:avLst/>
              <a:gdLst/>
              <a:ahLst/>
              <a:cxnLst/>
              <a:rect r="r" b="b" t="t" l="l"/>
              <a:pathLst>
                <a:path h="590936" w="605242">
                  <a:moveTo>
                    <a:pt x="0" y="0"/>
                  </a:moveTo>
                  <a:lnTo>
                    <a:pt x="605242" y="0"/>
                  </a:lnTo>
                  <a:lnTo>
                    <a:pt x="605242" y="590936"/>
                  </a:lnTo>
                  <a:lnTo>
                    <a:pt x="0" y="59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5" id="65"/>
            <p:cNvGrpSpPr/>
            <p:nvPr/>
          </p:nvGrpSpPr>
          <p:grpSpPr>
            <a:xfrm rot="0">
              <a:off x="13677907" y="5609925"/>
              <a:ext cx="443202" cy="443202"/>
              <a:chOff x="0" y="0"/>
              <a:chExt cx="812800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7FF45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sp>
          <p:nvSpPr>
            <p:cNvPr name="Freeform 68" id="68"/>
            <p:cNvSpPr/>
            <p:nvPr/>
          </p:nvSpPr>
          <p:spPr>
            <a:xfrm flipH="false" flipV="false" rot="0">
              <a:off x="13596887" y="6387478"/>
              <a:ext cx="605242" cy="590936"/>
            </a:xfrm>
            <a:custGeom>
              <a:avLst/>
              <a:gdLst/>
              <a:ahLst/>
              <a:cxnLst/>
              <a:rect r="r" b="b" t="t" l="l"/>
              <a:pathLst>
                <a:path h="590936" w="605242">
                  <a:moveTo>
                    <a:pt x="0" y="0"/>
                  </a:moveTo>
                  <a:lnTo>
                    <a:pt x="605242" y="0"/>
                  </a:lnTo>
                  <a:lnTo>
                    <a:pt x="605242" y="590936"/>
                  </a:lnTo>
                  <a:lnTo>
                    <a:pt x="0" y="59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9" id="69"/>
            <p:cNvGrpSpPr/>
            <p:nvPr/>
          </p:nvGrpSpPr>
          <p:grpSpPr>
            <a:xfrm rot="0">
              <a:off x="13677907" y="6461345"/>
              <a:ext cx="443202" cy="443202"/>
              <a:chOff x="0" y="0"/>
              <a:chExt cx="812800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7FF45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sp>
          <p:nvSpPr>
            <p:cNvPr name="Freeform 72" id="72"/>
            <p:cNvSpPr/>
            <p:nvPr/>
          </p:nvSpPr>
          <p:spPr>
            <a:xfrm flipH="false" flipV="false" rot="0">
              <a:off x="13596887" y="7284535"/>
              <a:ext cx="605242" cy="590936"/>
            </a:xfrm>
            <a:custGeom>
              <a:avLst/>
              <a:gdLst/>
              <a:ahLst/>
              <a:cxnLst/>
              <a:rect r="r" b="b" t="t" l="l"/>
              <a:pathLst>
                <a:path h="590936" w="605242">
                  <a:moveTo>
                    <a:pt x="0" y="0"/>
                  </a:moveTo>
                  <a:lnTo>
                    <a:pt x="605242" y="0"/>
                  </a:lnTo>
                  <a:lnTo>
                    <a:pt x="605242" y="590936"/>
                  </a:lnTo>
                  <a:lnTo>
                    <a:pt x="0" y="59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3" id="73"/>
            <p:cNvGrpSpPr/>
            <p:nvPr/>
          </p:nvGrpSpPr>
          <p:grpSpPr>
            <a:xfrm rot="0">
              <a:off x="13677907" y="7358402"/>
              <a:ext cx="443202" cy="443202"/>
              <a:chOff x="0" y="0"/>
              <a:chExt cx="812800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7FF45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sp>
          <p:nvSpPr>
            <p:cNvPr name="Freeform 76" id="76"/>
            <p:cNvSpPr/>
            <p:nvPr/>
          </p:nvSpPr>
          <p:spPr>
            <a:xfrm flipH="false" flipV="false" rot="0">
              <a:off x="13596887" y="8182914"/>
              <a:ext cx="605242" cy="590936"/>
            </a:xfrm>
            <a:custGeom>
              <a:avLst/>
              <a:gdLst/>
              <a:ahLst/>
              <a:cxnLst/>
              <a:rect r="r" b="b" t="t" l="l"/>
              <a:pathLst>
                <a:path h="590936" w="605242">
                  <a:moveTo>
                    <a:pt x="0" y="0"/>
                  </a:moveTo>
                  <a:lnTo>
                    <a:pt x="605242" y="0"/>
                  </a:lnTo>
                  <a:lnTo>
                    <a:pt x="605242" y="590936"/>
                  </a:lnTo>
                  <a:lnTo>
                    <a:pt x="0" y="590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7" id="77"/>
            <p:cNvGrpSpPr/>
            <p:nvPr/>
          </p:nvGrpSpPr>
          <p:grpSpPr>
            <a:xfrm rot="0">
              <a:off x="13677907" y="8256781"/>
              <a:ext cx="443202" cy="443202"/>
              <a:chOff x="0" y="0"/>
              <a:chExt cx="812800" cy="81280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7FF45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pic>
          <p:nvPicPr>
            <p:cNvPr name="Picture 80" id="80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0">
              <a:off x="5554103" y="4676279"/>
              <a:ext cx="1320151" cy="1450715"/>
            </a:xfrm>
            <a:prstGeom prst="rect">
              <a:avLst/>
            </a:prstGeom>
          </p:spPr>
        </p:pic>
        <p:sp>
          <p:nvSpPr>
            <p:cNvPr name="TextBox 81" id="81"/>
            <p:cNvSpPr txBox="true"/>
            <p:nvPr/>
          </p:nvSpPr>
          <p:spPr>
            <a:xfrm rot="0">
              <a:off x="246888" y="19506"/>
              <a:ext cx="1823427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Marykate"/>
                </a:rPr>
                <a:t>Máquina</a:t>
              </a:r>
            </a:p>
          </p:txBody>
        </p:sp>
        <p:sp>
          <p:nvSpPr>
            <p:cNvPr name="TextBox 82" id="82"/>
            <p:cNvSpPr txBox="true"/>
            <p:nvPr/>
          </p:nvSpPr>
          <p:spPr>
            <a:xfrm rot="0">
              <a:off x="246888" y="917885"/>
              <a:ext cx="1823427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Marykate"/>
                </a:rPr>
                <a:t>Totem 1</a:t>
              </a:r>
            </a:p>
          </p:txBody>
        </p:sp>
        <p:sp>
          <p:nvSpPr>
            <p:cNvPr name="TextBox 83" id="83"/>
            <p:cNvSpPr txBox="true"/>
            <p:nvPr/>
          </p:nvSpPr>
          <p:spPr>
            <a:xfrm rot="0">
              <a:off x="246888" y="1822158"/>
              <a:ext cx="1823427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Marykate"/>
                </a:rPr>
                <a:t>Totem 2</a:t>
              </a:r>
            </a:p>
          </p:txBody>
        </p:sp>
        <p:sp>
          <p:nvSpPr>
            <p:cNvPr name="TextBox 84" id="84"/>
            <p:cNvSpPr txBox="true"/>
            <p:nvPr/>
          </p:nvSpPr>
          <p:spPr>
            <a:xfrm rot="0">
              <a:off x="246888" y="2720538"/>
              <a:ext cx="1823427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Marykate"/>
                </a:rPr>
                <a:t>Totem 3</a:t>
              </a:r>
            </a:p>
          </p:txBody>
        </p:sp>
        <p:sp>
          <p:nvSpPr>
            <p:cNvPr name="TextBox 85" id="85"/>
            <p:cNvSpPr txBox="true"/>
            <p:nvPr/>
          </p:nvSpPr>
          <p:spPr>
            <a:xfrm rot="0">
              <a:off x="246888" y="3597644"/>
              <a:ext cx="1823427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Marykate"/>
                </a:rPr>
                <a:t>Totem 4</a:t>
              </a:r>
            </a:p>
          </p:txBody>
        </p:sp>
        <p:sp>
          <p:nvSpPr>
            <p:cNvPr name="TextBox 86" id="86"/>
            <p:cNvSpPr txBox="true"/>
            <p:nvPr/>
          </p:nvSpPr>
          <p:spPr>
            <a:xfrm rot="0">
              <a:off x="246888" y="4480644"/>
              <a:ext cx="1823427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Marykate"/>
                </a:rPr>
                <a:t>Totem 5</a:t>
              </a:r>
            </a:p>
          </p:txBody>
        </p:sp>
        <p:sp>
          <p:nvSpPr>
            <p:cNvPr name="TextBox 87" id="87"/>
            <p:cNvSpPr txBox="true"/>
            <p:nvPr/>
          </p:nvSpPr>
          <p:spPr>
            <a:xfrm rot="0">
              <a:off x="246888" y="5384917"/>
              <a:ext cx="1823427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Marykate"/>
                </a:rPr>
                <a:t>Totem 6</a:t>
              </a:r>
            </a:p>
          </p:txBody>
        </p:sp>
        <p:sp>
          <p:nvSpPr>
            <p:cNvPr name="TextBox 88" id="88"/>
            <p:cNvSpPr txBox="true"/>
            <p:nvPr/>
          </p:nvSpPr>
          <p:spPr>
            <a:xfrm rot="0">
              <a:off x="246888" y="6267730"/>
              <a:ext cx="1823427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Marykate"/>
                </a:rPr>
                <a:t>Totem 7</a:t>
              </a:r>
            </a:p>
          </p:txBody>
        </p:sp>
        <p:sp>
          <p:nvSpPr>
            <p:cNvPr name="TextBox 89" id="89"/>
            <p:cNvSpPr txBox="true"/>
            <p:nvPr/>
          </p:nvSpPr>
          <p:spPr>
            <a:xfrm rot="0">
              <a:off x="246888" y="7156276"/>
              <a:ext cx="1823427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Marykate"/>
                </a:rPr>
                <a:t>Totem 8</a:t>
              </a:r>
            </a:p>
          </p:txBody>
        </p:sp>
        <p:sp>
          <p:nvSpPr>
            <p:cNvPr name="TextBox 90" id="90"/>
            <p:cNvSpPr txBox="true"/>
            <p:nvPr/>
          </p:nvSpPr>
          <p:spPr>
            <a:xfrm rot="0">
              <a:off x="246888" y="8042409"/>
              <a:ext cx="1823427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Marykate"/>
                </a:rPr>
                <a:t>Totem 9</a:t>
              </a:r>
            </a:p>
          </p:txBody>
        </p:sp>
        <p:sp>
          <p:nvSpPr>
            <p:cNvPr name="TextBox 91" id="91"/>
            <p:cNvSpPr txBox="true"/>
            <p:nvPr/>
          </p:nvSpPr>
          <p:spPr>
            <a:xfrm rot="0">
              <a:off x="12987794" y="19506"/>
              <a:ext cx="1823427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Marykate"/>
                </a:rPr>
                <a:t>Status</a:t>
              </a:r>
            </a:p>
          </p:txBody>
        </p:sp>
        <p:grpSp>
          <p:nvGrpSpPr>
            <p:cNvPr name="Group 92" id="92"/>
            <p:cNvGrpSpPr/>
            <p:nvPr/>
          </p:nvGrpSpPr>
          <p:grpSpPr>
            <a:xfrm rot="0">
              <a:off x="7070041" y="3931621"/>
              <a:ext cx="4776838" cy="898379"/>
              <a:chOff x="0" y="0"/>
              <a:chExt cx="943573" cy="177458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943573" cy="177458"/>
              </a:xfrm>
              <a:custGeom>
                <a:avLst/>
                <a:gdLst/>
                <a:ahLst/>
                <a:cxnLst/>
                <a:rect r="r" b="b" t="t" l="l"/>
                <a:pathLst>
                  <a:path h="177458" w="943573">
                    <a:moveTo>
                      <a:pt x="0" y="0"/>
                    </a:moveTo>
                    <a:lnTo>
                      <a:pt x="943573" y="0"/>
                    </a:lnTo>
                    <a:lnTo>
                      <a:pt x="943573" y="177458"/>
                    </a:lnTo>
                    <a:lnTo>
                      <a:pt x="0" y="177458"/>
                    </a:lnTo>
                    <a:close/>
                  </a:path>
                </a:pathLst>
              </a:custGeom>
              <a:solidFill>
                <a:srgbClr val="F5F6FA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0" y="-28575"/>
                <a:ext cx="943573" cy="206033"/>
              </a:xfrm>
              <a:prstGeom prst="rect">
                <a:avLst/>
              </a:prstGeom>
            </p:spPr>
            <p:txBody>
              <a:bodyPr anchor="ctr" rtlCol="false" tIns="471640" lIns="471640" bIns="471640" rIns="47164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grpSp>
          <p:nvGrpSpPr>
            <p:cNvPr name="Group 95" id="95"/>
            <p:cNvGrpSpPr/>
            <p:nvPr/>
          </p:nvGrpSpPr>
          <p:grpSpPr>
            <a:xfrm rot="0">
              <a:off x="7070041" y="4814622"/>
              <a:ext cx="4776838" cy="898379"/>
              <a:chOff x="0" y="0"/>
              <a:chExt cx="943573" cy="177458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943573" cy="177458"/>
              </a:xfrm>
              <a:custGeom>
                <a:avLst/>
                <a:gdLst/>
                <a:ahLst/>
                <a:cxnLst/>
                <a:rect r="r" b="b" t="t" l="l"/>
                <a:pathLst>
                  <a:path h="177458" w="943573">
                    <a:moveTo>
                      <a:pt x="0" y="0"/>
                    </a:moveTo>
                    <a:lnTo>
                      <a:pt x="943573" y="0"/>
                    </a:lnTo>
                    <a:lnTo>
                      <a:pt x="943573" y="177458"/>
                    </a:lnTo>
                    <a:lnTo>
                      <a:pt x="0" y="177458"/>
                    </a:lnTo>
                    <a:close/>
                  </a:path>
                </a:pathLst>
              </a:custGeom>
              <a:solidFill>
                <a:srgbClr val="F5F6FA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0" y="-28575"/>
                <a:ext cx="943573" cy="206033"/>
              </a:xfrm>
              <a:prstGeom prst="rect">
                <a:avLst/>
              </a:prstGeom>
            </p:spPr>
            <p:txBody>
              <a:bodyPr anchor="ctr" rtlCol="false" tIns="471640" lIns="471640" bIns="471640" rIns="47164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7070041" y="5677804"/>
              <a:ext cx="4776838" cy="898379"/>
              <a:chOff x="0" y="0"/>
              <a:chExt cx="943573" cy="177458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943573" cy="177458"/>
              </a:xfrm>
              <a:custGeom>
                <a:avLst/>
                <a:gdLst/>
                <a:ahLst/>
                <a:cxnLst/>
                <a:rect r="r" b="b" t="t" l="l"/>
                <a:pathLst>
                  <a:path h="177458" w="943573">
                    <a:moveTo>
                      <a:pt x="0" y="0"/>
                    </a:moveTo>
                    <a:lnTo>
                      <a:pt x="943573" y="0"/>
                    </a:lnTo>
                    <a:lnTo>
                      <a:pt x="943573" y="177458"/>
                    </a:lnTo>
                    <a:lnTo>
                      <a:pt x="0" y="177458"/>
                    </a:lnTo>
                    <a:close/>
                  </a:path>
                </a:pathLst>
              </a:custGeom>
              <a:solidFill>
                <a:srgbClr val="F5F6FA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0" y="-28575"/>
                <a:ext cx="943573" cy="206033"/>
              </a:xfrm>
              <a:prstGeom prst="rect">
                <a:avLst/>
              </a:prstGeom>
            </p:spPr>
            <p:txBody>
              <a:bodyPr anchor="ctr" rtlCol="false" tIns="471640" lIns="471640" bIns="471640" rIns="47164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sp>
          <p:nvSpPr>
            <p:cNvPr name="TextBox 101" id="101"/>
            <p:cNvSpPr txBox="true"/>
            <p:nvPr/>
          </p:nvSpPr>
          <p:spPr>
            <a:xfrm rot="0">
              <a:off x="8546746" y="3951128"/>
              <a:ext cx="1823427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Marykate"/>
                </a:rPr>
                <a:t>Exibir</a:t>
              </a:r>
            </a:p>
          </p:txBody>
        </p:sp>
        <p:sp>
          <p:nvSpPr>
            <p:cNvPr name="TextBox 102" id="102"/>
            <p:cNvSpPr txBox="true"/>
            <p:nvPr/>
          </p:nvSpPr>
          <p:spPr>
            <a:xfrm rot="0">
              <a:off x="8546746" y="4798931"/>
              <a:ext cx="1823427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Marykate"/>
                </a:rPr>
                <a:t>Desligar</a:t>
              </a:r>
            </a:p>
          </p:txBody>
        </p:sp>
        <p:sp>
          <p:nvSpPr>
            <p:cNvPr name="TextBox 103" id="103"/>
            <p:cNvSpPr txBox="true"/>
            <p:nvPr/>
          </p:nvSpPr>
          <p:spPr>
            <a:xfrm rot="0">
              <a:off x="8546746" y="5697310"/>
              <a:ext cx="1823427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Marykate"/>
                </a:rPr>
                <a:t>Reiniciar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900" y="1574215"/>
            <a:ext cx="17621250" cy="8401347"/>
            <a:chOff x="0" y="0"/>
            <a:chExt cx="4640988" cy="2212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40988" cy="2212700"/>
            </a:xfrm>
            <a:custGeom>
              <a:avLst/>
              <a:gdLst/>
              <a:ahLst/>
              <a:cxnLst/>
              <a:rect r="r" b="b" t="t" l="l"/>
              <a:pathLst>
                <a:path h="2212700" w="4640988">
                  <a:moveTo>
                    <a:pt x="0" y="0"/>
                  </a:moveTo>
                  <a:lnTo>
                    <a:pt x="4640988" y="0"/>
                  </a:lnTo>
                  <a:lnTo>
                    <a:pt x="4640988" y="2212700"/>
                  </a:lnTo>
                  <a:lnTo>
                    <a:pt x="0" y="2212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B435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640988" cy="2269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714487" y="4035572"/>
            <a:ext cx="7614275" cy="3928584"/>
            <a:chOff x="0" y="0"/>
            <a:chExt cx="10152366" cy="523811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628411" y="609600"/>
              <a:ext cx="8523955" cy="4628512"/>
              <a:chOff x="0" y="0"/>
              <a:chExt cx="473584" cy="25715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73584" cy="257156"/>
              </a:xfrm>
              <a:custGeom>
                <a:avLst/>
                <a:gdLst/>
                <a:ahLst/>
                <a:cxnLst/>
                <a:rect r="r" b="b" t="t" l="l"/>
                <a:pathLst>
                  <a:path h="257156" w="473584">
                    <a:moveTo>
                      <a:pt x="0" y="0"/>
                    </a:moveTo>
                    <a:lnTo>
                      <a:pt x="473584" y="0"/>
                    </a:lnTo>
                    <a:lnTo>
                      <a:pt x="473584" y="257156"/>
                    </a:lnTo>
                    <a:lnTo>
                      <a:pt x="0" y="25715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473584" cy="314306"/>
              </a:xfrm>
              <a:prstGeom prst="rect">
                <a:avLst/>
              </a:prstGeom>
            </p:spPr>
            <p:txBody>
              <a:bodyPr anchor="ctr" rtlCol="false" tIns="51715" lIns="51715" bIns="51715" rIns="5171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882985" y="609600"/>
              <a:ext cx="2926265" cy="1869558"/>
            </a:xfrm>
            <a:custGeom>
              <a:avLst/>
              <a:gdLst/>
              <a:ahLst/>
              <a:cxnLst/>
              <a:rect r="r" b="b" t="t" l="l"/>
              <a:pathLst>
                <a:path h="1869558" w="2926265">
                  <a:moveTo>
                    <a:pt x="0" y="0"/>
                  </a:moveTo>
                  <a:lnTo>
                    <a:pt x="2926265" y="0"/>
                  </a:lnTo>
                  <a:lnTo>
                    <a:pt x="2926265" y="1869558"/>
                  </a:lnTo>
                  <a:lnTo>
                    <a:pt x="0" y="1869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497850" y="777753"/>
              <a:ext cx="491292" cy="536132"/>
            </a:xfrm>
            <a:custGeom>
              <a:avLst/>
              <a:gdLst/>
              <a:ahLst/>
              <a:cxnLst/>
              <a:rect r="r" b="b" t="t" l="l"/>
              <a:pathLst>
                <a:path h="536132" w="491292">
                  <a:moveTo>
                    <a:pt x="0" y="0"/>
                  </a:moveTo>
                  <a:lnTo>
                    <a:pt x="491292" y="0"/>
                  </a:lnTo>
                  <a:lnTo>
                    <a:pt x="491292" y="536132"/>
                  </a:lnTo>
                  <a:lnTo>
                    <a:pt x="0" y="536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173047" y="2622560"/>
              <a:ext cx="941892" cy="1268242"/>
            </a:xfrm>
            <a:custGeom>
              <a:avLst/>
              <a:gdLst/>
              <a:ahLst/>
              <a:cxnLst/>
              <a:rect r="r" b="b" t="t" l="l"/>
              <a:pathLst>
                <a:path h="1268242" w="941892">
                  <a:moveTo>
                    <a:pt x="0" y="0"/>
                  </a:moveTo>
                  <a:lnTo>
                    <a:pt x="941892" y="0"/>
                  </a:lnTo>
                  <a:lnTo>
                    <a:pt x="941892" y="1268242"/>
                  </a:lnTo>
                  <a:lnTo>
                    <a:pt x="0" y="1268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AutoShape 12" id="12"/>
            <p:cNvSpPr/>
            <p:nvPr/>
          </p:nvSpPr>
          <p:spPr>
            <a:xfrm>
              <a:off x="0" y="3256681"/>
              <a:ext cx="2173047" cy="0"/>
            </a:xfrm>
            <a:prstGeom prst="line">
              <a:avLst/>
            </a:prstGeom>
            <a:ln cap="flat" w="63500">
              <a:solidFill>
                <a:srgbClr val="1B435D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2953698" y="-85725"/>
              <a:ext cx="5873380" cy="737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36"/>
                </a:lnSpc>
                <a:spcBef>
                  <a:spcPct val="0"/>
                </a:spcBef>
              </a:pPr>
              <a:r>
                <a:rPr lang="en-US" sz="3240">
                  <a:solidFill>
                    <a:srgbClr val="1B435D"/>
                  </a:solidFill>
                  <a:latin typeface="Poppins"/>
                </a:rPr>
                <a:t>Amazon Web Service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76667" y="2640801"/>
              <a:ext cx="1157083" cy="568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24"/>
                </a:lnSpc>
                <a:spcBef>
                  <a:spcPct val="0"/>
                </a:spcBef>
              </a:pPr>
              <a:r>
                <a:rPr lang="en-US" sz="2589">
                  <a:solidFill>
                    <a:srgbClr val="1B435D"/>
                  </a:solidFill>
                  <a:latin typeface="Inter"/>
                </a:rPr>
                <a:t>JDBC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1477666">
            <a:off x="8343228" y="542981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049793" y="5149591"/>
            <a:ext cx="5114845" cy="2618347"/>
            <a:chOff x="0" y="0"/>
            <a:chExt cx="6819793" cy="3491129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921072" y="495570"/>
              <a:ext cx="5898721" cy="2995559"/>
              <a:chOff x="0" y="0"/>
              <a:chExt cx="327728" cy="16643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27728" cy="166431"/>
              </a:xfrm>
              <a:custGeom>
                <a:avLst/>
                <a:gdLst/>
                <a:ahLst/>
                <a:cxnLst/>
                <a:rect r="r" b="b" t="t" l="l"/>
                <a:pathLst>
                  <a:path h="166431" w="327728">
                    <a:moveTo>
                      <a:pt x="0" y="0"/>
                    </a:moveTo>
                    <a:lnTo>
                      <a:pt x="327728" y="0"/>
                    </a:lnTo>
                    <a:lnTo>
                      <a:pt x="327728" y="166431"/>
                    </a:lnTo>
                    <a:lnTo>
                      <a:pt x="0" y="16643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327728" cy="223581"/>
              </a:xfrm>
              <a:prstGeom prst="rect">
                <a:avLst/>
              </a:prstGeom>
            </p:spPr>
            <p:txBody>
              <a:bodyPr anchor="ctr" rtlCol="false" tIns="65767" lIns="65767" bIns="65767" rIns="6576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1028661" y="664095"/>
              <a:ext cx="3200023" cy="315154"/>
            </a:xfrm>
            <a:custGeom>
              <a:avLst/>
              <a:gdLst/>
              <a:ahLst/>
              <a:cxnLst/>
              <a:rect r="r" b="b" t="t" l="l"/>
              <a:pathLst>
                <a:path h="315154" w="3200023">
                  <a:moveTo>
                    <a:pt x="0" y="0"/>
                  </a:moveTo>
                  <a:lnTo>
                    <a:pt x="3200022" y="0"/>
                  </a:lnTo>
                  <a:lnTo>
                    <a:pt x="3200022" y="315154"/>
                  </a:lnTo>
                  <a:lnTo>
                    <a:pt x="0" y="315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1134814" y="1122690"/>
              <a:ext cx="5482791" cy="2230453"/>
              <a:chOff x="0" y="0"/>
              <a:chExt cx="304619" cy="12392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304619" cy="123922"/>
              </a:xfrm>
              <a:custGeom>
                <a:avLst/>
                <a:gdLst/>
                <a:ahLst/>
                <a:cxnLst/>
                <a:rect r="r" b="b" t="t" l="l"/>
                <a:pathLst>
                  <a:path h="123922" w="304619">
                    <a:moveTo>
                      <a:pt x="0" y="0"/>
                    </a:moveTo>
                    <a:lnTo>
                      <a:pt x="304619" y="0"/>
                    </a:lnTo>
                    <a:lnTo>
                      <a:pt x="304619" y="123922"/>
                    </a:lnTo>
                    <a:lnTo>
                      <a:pt x="0" y="12392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304619" cy="181072"/>
              </a:xfrm>
              <a:prstGeom prst="rect">
                <a:avLst/>
              </a:prstGeom>
            </p:spPr>
            <p:txBody>
              <a:bodyPr anchor="ctr" rtlCol="false" tIns="65767" lIns="65767" bIns="65767" rIns="6576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1865622" y="1413104"/>
              <a:ext cx="849571" cy="936401"/>
            </a:xfrm>
            <a:custGeom>
              <a:avLst/>
              <a:gdLst/>
              <a:ahLst/>
              <a:cxnLst/>
              <a:rect r="r" b="b" t="t" l="l"/>
              <a:pathLst>
                <a:path h="936401" w="849571">
                  <a:moveTo>
                    <a:pt x="0" y="0"/>
                  </a:moveTo>
                  <a:lnTo>
                    <a:pt x="849572" y="0"/>
                  </a:lnTo>
                  <a:lnTo>
                    <a:pt x="849572" y="936401"/>
                  </a:lnTo>
                  <a:lnTo>
                    <a:pt x="0" y="936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868039" y="1425154"/>
              <a:ext cx="3018758" cy="926473"/>
            </a:xfrm>
            <a:custGeom>
              <a:avLst/>
              <a:gdLst/>
              <a:ahLst/>
              <a:cxnLst/>
              <a:rect r="r" b="b" t="t" l="l"/>
              <a:pathLst>
                <a:path h="926473" w="3018758">
                  <a:moveTo>
                    <a:pt x="0" y="0"/>
                  </a:moveTo>
                  <a:lnTo>
                    <a:pt x="3018758" y="0"/>
                  </a:lnTo>
                  <a:lnTo>
                    <a:pt x="3018758" y="926473"/>
                  </a:lnTo>
                  <a:lnTo>
                    <a:pt x="0" y="926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921072" y="-66675"/>
              <a:ext cx="5463036" cy="588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24"/>
                </a:lnSpc>
                <a:spcBef>
                  <a:spcPct val="0"/>
                </a:spcBef>
              </a:pPr>
              <a:r>
                <a:rPr lang="en-US" sz="2589">
                  <a:solidFill>
                    <a:srgbClr val="1B435D"/>
                  </a:solidFill>
                  <a:latin typeface="Poppins"/>
                </a:rPr>
                <a:t>Aplicação WEB AirTotem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2060945" y="2533092"/>
              <a:ext cx="3630529" cy="588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24"/>
                </a:lnSpc>
                <a:spcBef>
                  <a:spcPct val="0"/>
                </a:spcBef>
              </a:pPr>
              <a:r>
                <a:rPr lang="en-US" sz="2589">
                  <a:solidFill>
                    <a:srgbClr val="1B435D"/>
                  </a:solidFill>
                  <a:latin typeface="Poppins"/>
                </a:rPr>
                <a:t>API WEB Data Viz</a:t>
              </a:r>
            </a:p>
          </p:txBody>
        </p:sp>
        <p:sp>
          <p:nvSpPr>
            <p:cNvPr name="AutoShape 30" id="30"/>
            <p:cNvSpPr/>
            <p:nvPr/>
          </p:nvSpPr>
          <p:spPr>
            <a:xfrm flipV="true">
              <a:off x="338" y="1745565"/>
              <a:ext cx="920734" cy="9799"/>
            </a:xfrm>
            <a:prstGeom prst="line">
              <a:avLst/>
            </a:prstGeom>
            <a:ln cap="flat" w="63500">
              <a:solidFill>
                <a:srgbClr val="1B435D"/>
              </a:solidFill>
              <a:prstDash val="solid"/>
              <a:headEnd type="arrow" len="sm" w="med"/>
              <a:tailEnd type="arrow" len="sm" w="med"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13164508" y="4765345"/>
            <a:ext cx="4373392" cy="2885720"/>
            <a:chOff x="0" y="0"/>
            <a:chExt cx="5831189" cy="384762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772912" y="1090190"/>
              <a:ext cx="2811342" cy="2427977"/>
            </a:xfrm>
            <a:custGeom>
              <a:avLst/>
              <a:gdLst/>
              <a:ahLst/>
              <a:cxnLst/>
              <a:rect r="r" b="b" t="t" l="l"/>
              <a:pathLst>
                <a:path h="2427977" w="2811342">
                  <a:moveTo>
                    <a:pt x="0" y="0"/>
                  </a:moveTo>
                  <a:lnTo>
                    <a:pt x="2811343" y="0"/>
                  </a:lnTo>
                  <a:lnTo>
                    <a:pt x="2811343" y="2427977"/>
                  </a:lnTo>
                  <a:lnTo>
                    <a:pt x="0" y="2427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979522" y="1875949"/>
              <a:ext cx="2398123" cy="236179"/>
            </a:xfrm>
            <a:custGeom>
              <a:avLst/>
              <a:gdLst/>
              <a:ahLst/>
              <a:cxnLst/>
              <a:rect r="r" b="b" t="t" l="l"/>
              <a:pathLst>
                <a:path h="236179" w="2398123">
                  <a:moveTo>
                    <a:pt x="0" y="0"/>
                  </a:moveTo>
                  <a:lnTo>
                    <a:pt x="2398123" y="0"/>
                  </a:lnTo>
                  <a:lnTo>
                    <a:pt x="2398123" y="236179"/>
                  </a:lnTo>
                  <a:lnTo>
                    <a:pt x="0" y="236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grpSp>
          <p:nvGrpSpPr>
            <p:cNvPr name="Group 34" id="34"/>
            <p:cNvGrpSpPr/>
            <p:nvPr/>
          </p:nvGrpSpPr>
          <p:grpSpPr>
            <a:xfrm rot="0">
              <a:off x="1452772" y="652272"/>
              <a:ext cx="4378418" cy="3195354"/>
              <a:chOff x="0" y="0"/>
              <a:chExt cx="668051" cy="487541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68051" cy="487541"/>
              </a:xfrm>
              <a:custGeom>
                <a:avLst/>
                <a:gdLst/>
                <a:ahLst/>
                <a:cxnLst/>
                <a:rect r="r" b="b" t="t" l="l"/>
                <a:pathLst>
                  <a:path h="487541" w="668051">
                    <a:moveTo>
                      <a:pt x="0" y="0"/>
                    </a:moveTo>
                    <a:lnTo>
                      <a:pt x="668051" y="0"/>
                    </a:lnTo>
                    <a:lnTo>
                      <a:pt x="668051" y="487541"/>
                    </a:lnTo>
                    <a:lnTo>
                      <a:pt x="0" y="48754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57150"/>
                <a:ext cx="668051" cy="544691"/>
              </a:xfrm>
              <a:prstGeom prst="rect">
                <a:avLst/>
              </a:prstGeom>
            </p:spPr>
            <p:txBody>
              <a:bodyPr anchor="ctr" rtlCol="false" tIns="51715" lIns="51715" bIns="51715" rIns="5171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7" id="37"/>
            <p:cNvSpPr/>
            <p:nvPr/>
          </p:nvSpPr>
          <p:spPr>
            <a:xfrm flipH="false" flipV="false" rot="0">
              <a:off x="3657460" y="1664579"/>
              <a:ext cx="1853588" cy="1853588"/>
            </a:xfrm>
            <a:custGeom>
              <a:avLst/>
              <a:gdLst/>
              <a:ahLst/>
              <a:cxnLst/>
              <a:rect r="r" b="b" t="t" l="l"/>
              <a:pathLst>
                <a:path h="1853588" w="1853588">
                  <a:moveTo>
                    <a:pt x="0" y="0"/>
                  </a:moveTo>
                  <a:lnTo>
                    <a:pt x="1853589" y="0"/>
                  </a:lnTo>
                  <a:lnTo>
                    <a:pt x="1853589" y="1853588"/>
                  </a:lnTo>
                  <a:lnTo>
                    <a:pt x="0" y="1853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2646499" y="-85725"/>
              <a:ext cx="1990962" cy="737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36"/>
                </a:lnSpc>
                <a:spcBef>
                  <a:spcPct val="0"/>
                </a:spcBef>
              </a:pPr>
              <a:r>
                <a:rPr lang="en-US" sz="3240">
                  <a:solidFill>
                    <a:srgbClr val="1B435D"/>
                  </a:solidFill>
                  <a:latin typeface="Poppins"/>
                </a:rPr>
                <a:t>Cliente</a:t>
              </a:r>
            </a:p>
          </p:txBody>
        </p:sp>
        <p:sp>
          <p:nvSpPr>
            <p:cNvPr name="AutoShape 39" id="39"/>
            <p:cNvSpPr/>
            <p:nvPr/>
          </p:nvSpPr>
          <p:spPr>
            <a:xfrm flipV="true">
              <a:off x="174" y="2249949"/>
              <a:ext cx="1452598" cy="7944"/>
            </a:xfrm>
            <a:prstGeom prst="line">
              <a:avLst/>
            </a:prstGeom>
            <a:ln cap="flat" w="63500">
              <a:solidFill>
                <a:srgbClr val="1B435D"/>
              </a:solidFill>
              <a:prstDash val="solid"/>
              <a:headEnd type="arrow" len="sm" w="med"/>
              <a:tailEnd type="arrow" len="sm" w="med"/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750100" y="2840908"/>
            <a:ext cx="5237362" cy="5867960"/>
            <a:chOff x="0" y="0"/>
            <a:chExt cx="6983149" cy="7823947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266252" y="1423710"/>
              <a:ext cx="6434891" cy="6160648"/>
              <a:chOff x="0" y="0"/>
              <a:chExt cx="357517" cy="34228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57517" cy="342280"/>
              </a:xfrm>
              <a:custGeom>
                <a:avLst/>
                <a:gdLst/>
                <a:ahLst/>
                <a:cxnLst/>
                <a:rect r="r" b="b" t="t" l="l"/>
                <a:pathLst>
                  <a:path h="342280" w="357517">
                    <a:moveTo>
                      <a:pt x="0" y="0"/>
                    </a:moveTo>
                    <a:lnTo>
                      <a:pt x="357517" y="0"/>
                    </a:lnTo>
                    <a:lnTo>
                      <a:pt x="357517" y="342280"/>
                    </a:lnTo>
                    <a:lnTo>
                      <a:pt x="0" y="34228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57150"/>
                <a:ext cx="357517" cy="399430"/>
              </a:xfrm>
              <a:prstGeom prst="rect">
                <a:avLst/>
              </a:prstGeom>
            </p:spPr>
            <p:txBody>
              <a:bodyPr anchor="ctr" rtlCol="false" tIns="51715" lIns="51715" bIns="51715" rIns="5171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647275"/>
              <a:ext cx="6983149" cy="7176672"/>
              <a:chOff x="0" y="0"/>
              <a:chExt cx="387978" cy="39873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387978" cy="398730"/>
              </a:xfrm>
              <a:custGeom>
                <a:avLst/>
                <a:gdLst/>
                <a:ahLst/>
                <a:cxnLst/>
                <a:rect r="r" b="b" t="t" l="l"/>
                <a:pathLst>
                  <a:path h="398730" w="387978">
                    <a:moveTo>
                      <a:pt x="0" y="0"/>
                    </a:moveTo>
                    <a:lnTo>
                      <a:pt x="387978" y="0"/>
                    </a:lnTo>
                    <a:lnTo>
                      <a:pt x="387978" y="398730"/>
                    </a:lnTo>
                    <a:lnTo>
                      <a:pt x="0" y="39873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57150"/>
                <a:ext cx="387978" cy="455880"/>
              </a:xfrm>
              <a:prstGeom prst="rect">
                <a:avLst/>
              </a:prstGeom>
            </p:spPr>
            <p:txBody>
              <a:bodyPr anchor="ctr" rtlCol="false" tIns="51715" lIns="51715" bIns="51715" rIns="5171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517426" y="2281974"/>
              <a:ext cx="5880782" cy="5103267"/>
              <a:chOff x="0" y="0"/>
              <a:chExt cx="326731" cy="283533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326731" cy="283533"/>
              </a:xfrm>
              <a:custGeom>
                <a:avLst/>
                <a:gdLst/>
                <a:ahLst/>
                <a:cxnLst/>
                <a:rect r="r" b="b" t="t" l="l"/>
                <a:pathLst>
                  <a:path h="283533" w="326731">
                    <a:moveTo>
                      <a:pt x="0" y="0"/>
                    </a:moveTo>
                    <a:lnTo>
                      <a:pt x="326731" y="0"/>
                    </a:lnTo>
                    <a:lnTo>
                      <a:pt x="326731" y="283533"/>
                    </a:lnTo>
                    <a:lnTo>
                      <a:pt x="0" y="28353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57150"/>
                <a:ext cx="326731" cy="340683"/>
              </a:xfrm>
              <a:prstGeom prst="rect">
                <a:avLst/>
              </a:prstGeom>
            </p:spPr>
            <p:txBody>
              <a:bodyPr anchor="ctr" rtlCol="false" tIns="51715" lIns="51715" bIns="51715" rIns="5171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1042064" y="3125510"/>
              <a:ext cx="1320867" cy="1184806"/>
              <a:chOff x="0" y="0"/>
              <a:chExt cx="73386" cy="65827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73386" cy="65827"/>
              </a:xfrm>
              <a:custGeom>
                <a:avLst/>
                <a:gdLst/>
                <a:ahLst/>
                <a:cxnLst/>
                <a:rect r="r" b="b" t="t" l="l"/>
                <a:pathLst>
                  <a:path h="65827" w="73386">
                    <a:moveTo>
                      <a:pt x="0" y="0"/>
                    </a:moveTo>
                    <a:lnTo>
                      <a:pt x="73386" y="0"/>
                    </a:lnTo>
                    <a:lnTo>
                      <a:pt x="73386" y="65827"/>
                    </a:lnTo>
                    <a:lnTo>
                      <a:pt x="0" y="6582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57150"/>
                <a:ext cx="73386" cy="122977"/>
              </a:xfrm>
              <a:prstGeom prst="rect">
                <a:avLst/>
              </a:prstGeom>
            </p:spPr>
            <p:txBody>
              <a:bodyPr anchor="ctr" rtlCol="false" tIns="51715" lIns="51715" bIns="51715" rIns="5171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53" id="53"/>
            <p:cNvSpPr/>
            <p:nvPr/>
          </p:nvSpPr>
          <p:spPr>
            <a:xfrm flipH="false" flipV="false" rot="0">
              <a:off x="961333" y="6011091"/>
              <a:ext cx="909025" cy="804900"/>
            </a:xfrm>
            <a:custGeom>
              <a:avLst/>
              <a:gdLst/>
              <a:ahLst/>
              <a:cxnLst/>
              <a:rect r="r" b="b" t="t" l="l"/>
              <a:pathLst>
                <a:path h="804900" w="909025">
                  <a:moveTo>
                    <a:pt x="0" y="0"/>
                  </a:moveTo>
                  <a:lnTo>
                    <a:pt x="909025" y="0"/>
                  </a:lnTo>
                  <a:lnTo>
                    <a:pt x="909025" y="804901"/>
                  </a:lnTo>
                  <a:lnTo>
                    <a:pt x="0" y="804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133425" y="6198664"/>
              <a:ext cx="952263" cy="616374"/>
            </a:xfrm>
            <a:custGeom>
              <a:avLst/>
              <a:gdLst/>
              <a:ahLst/>
              <a:cxnLst/>
              <a:rect r="r" b="b" t="t" l="l"/>
              <a:pathLst>
                <a:path h="616374" w="952263">
                  <a:moveTo>
                    <a:pt x="0" y="0"/>
                  </a:moveTo>
                  <a:lnTo>
                    <a:pt x="952263" y="0"/>
                  </a:lnTo>
                  <a:lnTo>
                    <a:pt x="952263" y="616374"/>
                  </a:lnTo>
                  <a:lnTo>
                    <a:pt x="0" y="616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3575538" y="5906967"/>
              <a:ext cx="909025" cy="909025"/>
            </a:xfrm>
            <a:custGeom>
              <a:avLst/>
              <a:gdLst/>
              <a:ahLst/>
              <a:cxnLst/>
              <a:rect r="r" b="b" t="t" l="l"/>
              <a:pathLst>
                <a:path h="909025" w="909025">
                  <a:moveTo>
                    <a:pt x="0" y="0"/>
                  </a:moveTo>
                  <a:lnTo>
                    <a:pt x="909025" y="0"/>
                  </a:lnTo>
                  <a:lnTo>
                    <a:pt x="909025" y="909025"/>
                  </a:lnTo>
                  <a:lnTo>
                    <a:pt x="0" y="909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4973210" y="6147676"/>
              <a:ext cx="952263" cy="668316"/>
            </a:xfrm>
            <a:custGeom>
              <a:avLst/>
              <a:gdLst/>
              <a:ahLst/>
              <a:cxnLst/>
              <a:rect r="r" b="b" t="t" l="l"/>
              <a:pathLst>
                <a:path h="668316" w="952263">
                  <a:moveTo>
                    <a:pt x="0" y="0"/>
                  </a:moveTo>
                  <a:lnTo>
                    <a:pt x="952263" y="0"/>
                  </a:lnTo>
                  <a:lnTo>
                    <a:pt x="952263" y="668316"/>
                  </a:lnTo>
                  <a:lnTo>
                    <a:pt x="0" y="66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57" id="57">
              <a:hlinkClick action="ppaction://media"/>
            </p:cNvPr>
            <p:cNvPicPr>
              <a:picLocks noChangeAspect="true"/>
            </p:cNvPicPr>
            <p:nvPr>
              <a:videoFile r:link="rId25"/>
              <p:extLst>
                <p:ext uri="{DAA4B4D4-6D71-4841-9C94-3DE7FCFB9230}">
                  <p14:media xmlns:p14="http://schemas.microsoft.com/office/powerpoint/2010/main" r:embed="rId26"/>
                </p:ext>
              </p:extLst>
            </p:nvPr>
          </p:nvPicPr>
          <p:blipFill>
            <a:blip r:embed="rId24"/>
            <a:srcRect l="0" t="0" r="0" b="0"/>
            <a:stretch>
              <a:fillRect/>
            </a:stretch>
          </p:blipFill>
          <p:spPr>
            <a:xfrm flipH="false" flipV="false" rot="0">
              <a:off x="1510374" y="4525679"/>
              <a:ext cx="3866059" cy="1128682"/>
            </a:xfrm>
            <a:prstGeom prst="rect">
              <a:avLst/>
            </a:prstGeom>
          </p:spPr>
        </p:pic>
        <p:sp>
          <p:nvSpPr>
            <p:cNvPr name="Freeform 58" id="58"/>
            <p:cNvSpPr/>
            <p:nvPr/>
          </p:nvSpPr>
          <p:spPr>
            <a:xfrm flipH="false" flipV="false" rot="0">
              <a:off x="5358508" y="3429599"/>
              <a:ext cx="829881" cy="829881"/>
            </a:xfrm>
            <a:custGeom>
              <a:avLst/>
              <a:gdLst/>
              <a:ahLst/>
              <a:cxnLst/>
              <a:rect r="r" b="b" t="t" l="l"/>
              <a:pathLst>
                <a:path h="829881" w="829881">
                  <a:moveTo>
                    <a:pt x="0" y="0"/>
                  </a:moveTo>
                  <a:lnTo>
                    <a:pt x="829881" y="0"/>
                  </a:lnTo>
                  <a:lnTo>
                    <a:pt x="829881" y="829881"/>
                  </a:lnTo>
                  <a:lnTo>
                    <a:pt x="0" y="829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/>
              <a:stretch>
                <a:fillRect l="0" t="0" r="0" b="0"/>
              </a:stretch>
            </a:blipFill>
          </p:spPr>
        </p:sp>
        <p:sp>
          <p:nvSpPr>
            <p:cNvPr name="TextBox 59" id="59"/>
            <p:cNvSpPr txBox="true"/>
            <p:nvPr/>
          </p:nvSpPr>
          <p:spPr>
            <a:xfrm rot="0">
              <a:off x="1387064" y="1567664"/>
              <a:ext cx="2784574" cy="588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24"/>
                </a:lnSpc>
                <a:spcBef>
                  <a:spcPct val="0"/>
                </a:spcBef>
              </a:pPr>
              <a:r>
                <a:rPr lang="en-US" sz="2589">
                  <a:solidFill>
                    <a:srgbClr val="1B435D"/>
                  </a:solidFill>
                  <a:latin typeface="Poppins"/>
                </a:rPr>
                <a:t>.jarAirTotem</a:t>
              </a:r>
            </a:p>
          </p:txBody>
        </p:sp>
        <p:sp>
          <p:nvSpPr>
            <p:cNvPr name="Freeform 60" id="60"/>
            <p:cNvSpPr/>
            <p:nvPr/>
          </p:nvSpPr>
          <p:spPr>
            <a:xfrm flipH="false" flipV="false" rot="0">
              <a:off x="624802" y="1556682"/>
              <a:ext cx="675967" cy="675967"/>
            </a:xfrm>
            <a:custGeom>
              <a:avLst/>
              <a:gdLst/>
              <a:ahLst/>
              <a:cxnLst/>
              <a:rect r="r" b="b" t="t" l="l"/>
              <a:pathLst>
                <a:path h="675967" w="675967">
                  <a:moveTo>
                    <a:pt x="0" y="0"/>
                  </a:moveTo>
                  <a:lnTo>
                    <a:pt x="675967" y="0"/>
                  </a:lnTo>
                  <a:lnTo>
                    <a:pt x="675967" y="675967"/>
                  </a:lnTo>
                  <a:lnTo>
                    <a:pt x="0" y="675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1843391" y="2465168"/>
              <a:ext cx="3200023" cy="315154"/>
            </a:xfrm>
            <a:custGeom>
              <a:avLst/>
              <a:gdLst/>
              <a:ahLst/>
              <a:cxnLst/>
              <a:rect r="r" b="b" t="t" l="l"/>
              <a:pathLst>
                <a:path h="315154" w="3200023">
                  <a:moveTo>
                    <a:pt x="0" y="0"/>
                  </a:moveTo>
                  <a:lnTo>
                    <a:pt x="3200023" y="0"/>
                  </a:lnTo>
                  <a:lnTo>
                    <a:pt x="3200023" y="315154"/>
                  </a:lnTo>
                  <a:lnTo>
                    <a:pt x="0" y="315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AutoShape 62" id="62"/>
            <p:cNvSpPr/>
            <p:nvPr/>
          </p:nvSpPr>
          <p:spPr>
            <a:xfrm flipV="true">
              <a:off x="1754629" y="5626526"/>
              <a:ext cx="210035" cy="457041"/>
            </a:xfrm>
            <a:prstGeom prst="line">
              <a:avLst/>
            </a:prstGeom>
            <a:ln cap="flat" w="63500">
              <a:solidFill>
                <a:srgbClr val="1B435D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63" id="63"/>
            <p:cNvSpPr/>
            <p:nvPr/>
          </p:nvSpPr>
          <p:spPr>
            <a:xfrm flipH="true" flipV="true">
              <a:off x="5023009" y="5600032"/>
              <a:ext cx="186690" cy="443309"/>
            </a:xfrm>
            <a:prstGeom prst="line">
              <a:avLst/>
            </a:prstGeom>
            <a:ln cap="flat" w="63500">
              <a:solidFill>
                <a:srgbClr val="1B435D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64" id="64"/>
            <p:cNvSpPr/>
            <p:nvPr/>
          </p:nvSpPr>
          <p:spPr>
            <a:xfrm flipH="true" flipV="true">
              <a:off x="3839050" y="5639288"/>
              <a:ext cx="120217" cy="404053"/>
            </a:xfrm>
            <a:prstGeom prst="line">
              <a:avLst/>
            </a:prstGeom>
            <a:ln cap="flat" w="63500">
              <a:solidFill>
                <a:srgbClr val="1B435D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65" id="65"/>
            <p:cNvSpPr/>
            <p:nvPr/>
          </p:nvSpPr>
          <p:spPr>
            <a:xfrm flipV="true">
              <a:off x="2704031" y="5612795"/>
              <a:ext cx="30306" cy="443309"/>
            </a:xfrm>
            <a:prstGeom prst="line">
              <a:avLst/>
            </a:prstGeom>
            <a:ln cap="flat" w="63500">
              <a:solidFill>
                <a:srgbClr val="1B435D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66" id="66"/>
            <p:cNvSpPr/>
            <p:nvPr/>
          </p:nvSpPr>
          <p:spPr>
            <a:xfrm>
              <a:off x="4171638" y="3844539"/>
              <a:ext cx="996151" cy="0"/>
            </a:xfrm>
            <a:prstGeom prst="line">
              <a:avLst/>
            </a:prstGeom>
            <a:ln cap="flat" w="63500">
              <a:solidFill>
                <a:srgbClr val="1B435D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5850571" y="1602805"/>
              <a:ext cx="547637" cy="583721"/>
            </a:xfrm>
            <a:custGeom>
              <a:avLst/>
              <a:gdLst/>
              <a:ahLst/>
              <a:cxnLst/>
              <a:rect r="r" b="b" t="t" l="l"/>
              <a:pathLst>
                <a:path h="583721" w="547637">
                  <a:moveTo>
                    <a:pt x="0" y="0"/>
                  </a:moveTo>
                  <a:lnTo>
                    <a:pt x="547637" y="0"/>
                  </a:lnTo>
                  <a:lnTo>
                    <a:pt x="547637" y="583721"/>
                  </a:lnTo>
                  <a:lnTo>
                    <a:pt x="0" y="58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6324619" y="832456"/>
              <a:ext cx="491292" cy="536132"/>
            </a:xfrm>
            <a:custGeom>
              <a:avLst/>
              <a:gdLst/>
              <a:ahLst/>
              <a:cxnLst/>
              <a:rect r="r" b="b" t="t" l="l"/>
              <a:pathLst>
                <a:path h="536132" w="491292">
                  <a:moveTo>
                    <a:pt x="0" y="0"/>
                  </a:moveTo>
                  <a:lnTo>
                    <a:pt x="491293" y="0"/>
                  </a:lnTo>
                  <a:lnTo>
                    <a:pt x="491293" y="536132"/>
                  </a:lnTo>
                  <a:lnTo>
                    <a:pt x="0" y="536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5505382" y="832456"/>
              <a:ext cx="536132" cy="536132"/>
            </a:xfrm>
            <a:custGeom>
              <a:avLst/>
              <a:gdLst/>
              <a:ahLst/>
              <a:cxnLst/>
              <a:rect r="r" b="b" t="t" l="l"/>
              <a:pathLst>
                <a:path h="536132" w="536132">
                  <a:moveTo>
                    <a:pt x="0" y="0"/>
                  </a:moveTo>
                  <a:lnTo>
                    <a:pt x="536132" y="0"/>
                  </a:lnTo>
                  <a:lnTo>
                    <a:pt x="536132" y="536132"/>
                  </a:lnTo>
                  <a:lnTo>
                    <a:pt x="0" y="536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/>
              <a:stretch>
                <a:fillRect l="0" t="0" r="0" b="0"/>
              </a:stretch>
            </a:blipFill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1340967" y="3251394"/>
              <a:ext cx="703638" cy="951189"/>
            </a:xfrm>
            <a:custGeom>
              <a:avLst/>
              <a:gdLst/>
              <a:ahLst/>
              <a:cxnLst/>
              <a:rect r="r" b="b" t="t" l="l"/>
              <a:pathLst>
                <a:path h="951189" w="703638">
                  <a:moveTo>
                    <a:pt x="0" y="0"/>
                  </a:moveTo>
                  <a:lnTo>
                    <a:pt x="703638" y="0"/>
                  </a:lnTo>
                  <a:lnTo>
                    <a:pt x="703638" y="951189"/>
                  </a:lnTo>
                  <a:lnTo>
                    <a:pt x="0" y="951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/>
              <a:stretch>
                <a:fillRect l="0" t="0" r="0" b="0"/>
              </a:stretch>
            </a:blipFill>
          </p:spPr>
        </p:sp>
        <p:sp>
          <p:nvSpPr>
            <p:cNvPr name="AutoShape 71" id="71"/>
            <p:cNvSpPr/>
            <p:nvPr/>
          </p:nvSpPr>
          <p:spPr>
            <a:xfrm flipH="true">
              <a:off x="2145873" y="3844539"/>
              <a:ext cx="588463" cy="0"/>
            </a:xfrm>
            <a:prstGeom prst="line">
              <a:avLst/>
            </a:prstGeom>
            <a:ln cap="flat" w="63500">
              <a:solidFill>
                <a:srgbClr val="1B435D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72" id="72"/>
            <p:cNvSpPr/>
            <p:nvPr/>
          </p:nvSpPr>
          <p:spPr>
            <a:xfrm flipH="false" flipV="false" rot="0">
              <a:off x="776136" y="2858290"/>
              <a:ext cx="783007" cy="439907"/>
            </a:xfrm>
            <a:custGeom>
              <a:avLst/>
              <a:gdLst/>
              <a:ahLst/>
              <a:cxnLst/>
              <a:rect r="r" b="b" t="t" l="l"/>
              <a:pathLst>
                <a:path h="439907" w="783007">
                  <a:moveTo>
                    <a:pt x="0" y="0"/>
                  </a:moveTo>
                  <a:lnTo>
                    <a:pt x="783007" y="0"/>
                  </a:lnTo>
                  <a:lnTo>
                    <a:pt x="783007" y="439908"/>
                  </a:lnTo>
                  <a:lnTo>
                    <a:pt x="0" y="439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3" id="73"/>
            <p:cNvGrpSpPr/>
            <p:nvPr/>
          </p:nvGrpSpPr>
          <p:grpSpPr>
            <a:xfrm rot="0">
              <a:off x="2609556" y="3010506"/>
              <a:ext cx="1676008" cy="1367198"/>
              <a:chOff x="0" y="0"/>
              <a:chExt cx="93118" cy="7596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93118" cy="75960"/>
              </a:xfrm>
              <a:custGeom>
                <a:avLst/>
                <a:gdLst/>
                <a:ahLst/>
                <a:cxnLst/>
                <a:rect r="r" b="b" t="t" l="l"/>
                <a:pathLst>
                  <a:path h="75960" w="93118">
                    <a:moveTo>
                      <a:pt x="0" y="0"/>
                    </a:moveTo>
                    <a:lnTo>
                      <a:pt x="93118" y="0"/>
                    </a:lnTo>
                    <a:lnTo>
                      <a:pt x="93118" y="75960"/>
                    </a:lnTo>
                    <a:lnTo>
                      <a:pt x="0" y="7596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-57150"/>
                <a:ext cx="93118" cy="133110"/>
              </a:xfrm>
              <a:prstGeom prst="rect">
                <a:avLst/>
              </a:prstGeom>
            </p:spPr>
            <p:txBody>
              <a:bodyPr anchor="ctr" rtlCol="false" tIns="51715" lIns="51715" bIns="51715" rIns="5171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6" id="76"/>
            <p:cNvSpPr txBox="true"/>
            <p:nvPr/>
          </p:nvSpPr>
          <p:spPr>
            <a:xfrm rot="0">
              <a:off x="1114901" y="6776938"/>
              <a:ext cx="601889" cy="309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8"/>
                </a:lnSpc>
                <a:spcBef>
                  <a:spcPct val="0"/>
                </a:spcBef>
              </a:pPr>
              <a:r>
                <a:rPr lang="en-US" sz="1348">
                  <a:solidFill>
                    <a:srgbClr val="1B435D"/>
                  </a:solidFill>
                  <a:latin typeface="Poppins"/>
                </a:rPr>
                <a:t>Rede</a:t>
              </a:r>
            </a:p>
          </p:txBody>
        </p:sp>
        <p:sp>
          <p:nvSpPr>
            <p:cNvPr name="TextBox 77" id="77"/>
            <p:cNvSpPr txBox="true"/>
            <p:nvPr/>
          </p:nvSpPr>
          <p:spPr>
            <a:xfrm rot="0">
              <a:off x="2315295" y="6777892"/>
              <a:ext cx="588523" cy="309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8"/>
                </a:lnSpc>
                <a:spcBef>
                  <a:spcPct val="0"/>
                </a:spcBef>
              </a:pPr>
              <a:r>
                <a:rPr lang="en-US" sz="1348">
                  <a:solidFill>
                    <a:srgbClr val="1B435D"/>
                  </a:solidFill>
                  <a:latin typeface="Poppins"/>
                </a:rPr>
                <a:t>Ram</a:t>
              </a:r>
            </a:p>
          </p:txBody>
        </p:sp>
        <p:sp>
          <p:nvSpPr>
            <p:cNvPr name="TextBox 78" id="78"/>
            <p:cNvSpPr txBox="true"/>
            <p:nvPr/>
          </p:nvSpPr>
          <p:spPr>
            <a:xfrm rot="0">
              <a:off x="3318224" y="6777892"/>
              <a:ext cx="1423654" cy="309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8"/>
                </a:lnSpc>
                <a:spcBef>
                  <a:spcPct val="0"/>
                </a:spcBef>
              </a:pPr>
              <a:r>
                <a:rPr lang="en-US" sz="1348">
                  <a:solidFill>
                    <a:srgbClr val="1B435D"/>
                  </a:solidFill>
                  <a:latin typeface="Poppins"/>
                </a:rPr>
                <a:t>Processador</a:t>
              </a:r>
            </a:p>
          </p:txBody>
        </p:sp>
        <p:sp>
          <p:nvSpPr>
            <p:cNvPr name="TextBox 79" id="79"/>
            <p:cNvSpPr txBox="true"/>
            <p:nvPr/>
          </p:nvSpPr>
          <p:spPr>
            <a:xfrm rot="0">
              <a:off x="5014256" y="6777892"/>
              <a:ext cx="870171" cy="309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8"/>
                </a:lnSpc>
                <a:spcBef>
                  <a:spcPct val="0"/>
                </a:spcBef>
              </a:pPr>
              <a:r>
                <a:rPr lang="en-US" sz="1348">
                  <a:solidFill>
                    <a:srgbClr val="1B435D"/>
                  </a:solidFill>
                  <a:latin typeface="Poppins"/>
                </a:rPr>
                <a:t>SSD/HD</a:t>
              </a:r>
            </a:p>
          </p:txBody>
        </p:sp>
        <p:sp>
          <p:nvSpPr>
            <p:cNvPr name="TextBox 80" id="80"/>
            <p:cNvSpPr txBox="true"/>
            <p:nvPr/>
          </p:nvSpPr>
          <p:spPr>
            <a:xfrm rot="0">
              <a:off x="101279" y="700014"/>
              <a:ext cx="3069796" cy="588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24"/>
                </a:lnSpc>
                <a:spcBef>
                  <a:spcPct val="0"/>
                </a:spcBef>
              </a:pPr>
              <a:r>
                <a:rPr lang="en-US" sz="2589">
                  <a:solidFill>
                    <a:srgbClr val="1B435D"/>
                  </a:solidFill>
                  <a:latin typeface="Poppins"/>
                </a:rPr>
                <a:t>Totem Cliente</a:t>
              </a:r>
            </a:p>
          </p:txBody>
        </p:sp>
        <p:sp>
          <p:nvSpPr>
            <p:cNvPr name="TextBox 81" id="81"/>
            <p:cNvSpPr txBox="true"/>
            <p:nvPr/>
          </p:nvSpPr>
          <p:spPr>
            <a:xfrm rot="0">
              <a:off x="666093" y="-95250"/>
              <a:ext cx="5583447" cy="747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31"/>
                </a:lnSpc>
                <a:spcBef>
                  <a:spcPct val="0"/>
                </a:spcBef>
              </a:pPr>
              <a:r>
                <a:rPr lang="en-US" sz="3236">
                  <a:solidFill>
                    <a:srgbClr val="1B435D"/>
                  </a:solidFill>
                  <a:latin typeface="Poppins"/>
                </a:rPr>
                <a:t>Terminal Aeroporto</a:t>
              </a:r>
            </a:p>
          </p:txBody>
        </p:sp>
        <p:sp>
          <p:nvSpPr>
            <p:cNvPr name="TextBox 82" id="82"/>
            <p:cNvSpPr txBox="true"/>
            <p:nvPr/>
          </p:nvSpPr>
          <p:spPr>
            <a:xfrm rot="0">
              <a:off x="6104866" y="800309"/>
              <a:ext cx="156401" cy="568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24"/>
                </a:lnSpc>
                <a:spcBef>
                  <a:spcPct val="0"/>
                </a:spcBef>
              </a:pPr>
              <a:r>
                <a:rPr lang="en-US" sz="2589">
                  <a:solidFill>
                    <a:srgbClr val="1B435D"/>
                  </a:solidFill>
                  <a:latin typeface="Inter"/>
                </a:rPr>
                <a:t>/</a:t>
              </a:r>
            </a:p>
          </p:txBody>
        </p:sp>
        <p:sp>
          <p:nvSpPr>
            <p:cNvPr name="AutoShape 83" id="83"/>
            <p:cNvSpPr/>
            <p:nvPr/>
          </p:nvSpPr>
          <p:spPr>
            <a:xfrm flipV="true">
              <a:off x="3443403" y="4142506"/>
              <a:ext cx="0" cy="681302"/>
            </a:xfrm>
            <a:prstGeom prst="line">
              <a:avLst/>
            </a:prstGeom>
            <a:ln cap="flat" w="50800">
              <a:solidFill>
                <a:srgbClr val="1B435D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84" id="84"/>
            <p:cNvSpPr/>
            <p:nvPr/>
          </p:nvSpPr>
          <p:spPr>
            <a:xfrm flipH="false" flipV="false" rot="0">
              <a:off x="2961397" y="3546572"/>
              <a:ext cx="964011" cy="595934"/>
            </a:xfrm>
            <a:custGeom>
              <a:avLst/>
              <a:gdLst/>
              <a:ahLst/>
              <a:cxnLst/>
              <a:rect r="r" b="b" t="t" l="l"/>
              <a:pathLst>
                <a:path h="595934" w="964011">
                  <a:moveTo>
                    <a:pt x="0" y="0"/>
                  </a:moveTo>
                  <a:lnTo>
                    <a:pt x="964011" y="0"/>
                  </a:lnTo>
                  <a:lnTo>
                    <a:pt x="964011" y="595934"/>
                  </a:lnTo>
                  <a:lnTo>
                    <a:pt x="0" y="595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5" id="85"/>
            <p:cNvSpPr txBox="true"/>
            <p:nvPr/>
          </p:nvSpPr>
          <p:spPr>
            <a:xfrm rot="0">
              <a:off x="2268459" y="3021997"/>
              <a:ext cx="2349887" cy="4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2"/>
                </a:lnSpc>
                <a:spcBef>
                  <a:spcPct val="0"/>
                </a:spcBef>
              </a:pPr>
              <a:r>
                <a:rPr lang="en-US" sz="1837">
                  <a:solidFill>
                    <a:srgbClr val="1B435D"/>
                  </a:solidFill>
                  <a:latin typeface="Inter"/>
                </a:rPr>
                <a:t>Code</a:t>
              </a:r>
            </a:p>
          </p:txBody>
        </p:sp>
      </p:grpSp>
      <p:sp>
        <p:nvSpPr>
          <p:cNvPr name="TextBox 86" id="86"/>
          <p:cNvSpPr txBox="true"/>
          <p:nvPr/>
        </p:nvSpPr>
        <p:spPr>
          <a:xfrm rot="0">
            <a:off x="2884661" y="383237"/>
            <a:ext cx="12518678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DIAGRAMA DE SOLUÇÃO  - TÉCNICO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4649" y="3893308"/>
            <a:ext cx="4623357" cy="4623357"/>
          </a:xfrm>
          <a:custGeom>
            <a:avLst/>
            <a:gdLst/>
            <a:ahLst/>
            <a:cxnLst/>
            <a:rect r="r" b="b" t="t" l="l"/>
            <a:pathLst>
              <a:path h="4623357" w="4623357">
                <a:moveTo>
                  <a:pt x="0" y="0"/>
                </a:moveTo>
                <a:lnTo>
                  <a:pt x="4623357" y="0"/>
                </a:lnTo>
                <a:lnTo>
                  <a:pt x="4623357" y="4623357"/>
                </a:lnTo>
                <a:lnTo>
                  <a:pt x="0" y="4623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471" t="-7471" r="-7471" b="-747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98260" y="3893308"/>
            <a:ext cx="4324665" cy="4803982"/>
          </a:xfrm>
          <a:custGeom>
            <a:avLst/>
            <a:gdLst/>
            <a:ahLst/>
            <a:cxnLst/>
            <a:rect r="r" b="b" t="t" l="l"/>
            <a:pathLst>
              <a:path h="4803982" w="4324665">
                <a:moveTo>
                  <a:pt x="0" y="0"/>
                </a:moveTo>
                <a:lnTo>
                  <a:pt x="4324665" y="0"/>
                </a:lnTo>
                <a:lnTo>
                  <a:pt x="4324665" y="4803982"/>
                </a:lnTo>
                <a:lnTo>
                  <a:pt x="0" y="4803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87542" y="3771538"/>
            <a:ext cx="4463090" cy="4463090"/>
          </a:xfrm>
          <a:custGeom>
            <a:avLst/>
            <a:gdLst/>
            <a:ahLst/>
            <a:cxnLst/>
            <a:rect r="r" b="b" t="t" l="l"/>
            <a:pathLst>
              <a:path h="4463090" w="4463090">
                <a:moveTo>
                  <a:pt x="0" y="0"/>
                </a:moveTo>
                <a:lnTo>
                  <a:pt x="4463090" y="0"/>
                </a:lnTo>
                <a:lnTo>
                  <a:pt x="4463090" y="4463090"/>
                </a:lnTo>
                <a:lnTo>
                  <a:pt x="0" y="44630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45735" y="452001"/>
            <a:ext cx="12173352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METODOLOGIA E FERRAMENTAS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4649" y="2350651"/>
            <a:ext cx="407207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B435D"/>
                </a:solidFill>
                <a:latin typeface="Poppins Bold"/>
              </a:rPr>
              <a:t>Scrum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07462" y="2350651"/>
            <a:ext cx="5473076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B435D"/>
                </a:solidFill>
                <a:latin typeface="Poppins Bold"/>
              </a:rPr>
              <a:t>Planejamento (Planner)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82549" y="2350651"/>
            <a:ext cx="5473076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B435D"/>
                </a:solidFill>
                <a:latin typeface="Poppins Bold"/>
              </a:rPr>
              <a:t>GIT HUB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95200" y="1459621"/>
            <a:ext cx="13122983" cy="9408446"/>
          </a:xfrm>
          <a:custGeom>
            <a:avLst/>
            <a:gdLst/>
            <a:ahLst/>
            <a:cxnLst/>
            <a:rect r="r" b="b" t="t" l="l"/>
            <a:pathLst>
              <a:path h="9408446" w="13122983">
                <a:moveTo>
                  <a:pt x="0" y="0"/>
                </a:moveTo>
                <a:lnTo>
                  <a:pt x="13122983" y="0"/>
                </a:lnTo>
                <a:lnTo>
                  <a:pt x="13122983" y="9408447"/>
                </a:lnTo>
                <a:lnTo>
                  <a:pt x="0" y="94084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37627" y="2099754"/>
            <a:ext cx="3438128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B435D"/>
                </a:solidFill>
                <a:latin typeface="Poppins Bold"/>
              </a:rPr>
              <a:t>Diagrama de Classe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79486" y="383237"/>
            <a:ext cx="5929028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DOCUMENTAÇÃO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10738" y="2022911"/>
            <a:ext cx="11866523" cy="8122979"/>
          </a:xfrm>
          <a:custGeom>
            <a:avLst/>
            <a:gdLst/>
            <a:ahLst/>
            <a:cxnLst/>
            <a:rect r="r" b="b" t="t" l="l"/>
            <a:pathLst>
              <a:path h="8122979" w="11866523">
                <a:moveTo>
                  <a:pt x="0" y="0"/>
                </a:moveTo>
                <a:lnTo>
                  <a:pt x="11866524" y="0"/>
                </a:lnTo>
                <a:lnTo>
                  <a:pt x="11866524" y="8122979"/>
                </a:lnTo>
                <a:lnTo>
                  <a:pt x="0" y="81229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8739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18403" y="1432944"/>
            <a:ext cx="7651195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B435D"/>
                </a:solidFill>
                <a:latin typeface="Poppins Bold"/>
              </a:rPr>
              <a:t>DER - Diagrama de Entidade Relacionamento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79486" y="383237"/>
            <a:ext cx="5929028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DOCUMENTAÇÃO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18403" y="1401337"/>
            <a:ext cx="7651195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B435D"/>
                </a:solidFill>
                <a:latin typeface="Poppins Bold"/>
              </a:rPr>
              <a:t>DER - Diagrama de Entidade Relacionamento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79486" y="383237"/>
            <a:ext cx="5929028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DOCUMENTAÇÃO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384092" y="1959696"/>
            <a:ext cx="13519817" cy="8327304"/>
          </a:xfrm>
          <a:custGeom>
            <a:avLst/>
            <a:gdLst/>
            <a:ahLst/>
            <a:cxnLst/>
            <a:rect r="r" b="b" t="t" l="l"/>
            <a:pathLst>
              <a:path h="8327304" w="13519817">
                <a:moveTo>
                  <a:pt x="0" y="0"/>
                </a:moveTo>
                <a:lnTo>
                  <a:pt x="13519816" y="0"/>
                </a:lnTo>
                <a:lnTo>
                  <a:pt x="13519816" y="8327304"/>
                </a:lnTo>
                <a:lnTo>
                  <a:pt x="0" y="8327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8266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57759" y="306098"/>
            <a:ext cx="5372481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ESBOÇO INICIAL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031259" y="2169964"/>
            <a:ext cx="10225482" cy="6723752"/>
          </a:xfrm>
          <a:custGeom>
            <a:avLst/>
            <a:gdLst/>
            <a:ahLst/>
            <a:cxnLst/>
            <a:rect r="r" b="b" t="t" l="l"/>
            <a:pathLst>
              <a:path h="6723752" w="10225482">
                <a:moveTo>
                  <a:pt x="0" y="0"/>
                </a:moveTo>
                <a:lnTo>
                  <a:pt x="10225482" y="0"/>
                </a:lnTo>
                <a:lnTo>
                  <a:pt x="10225482" y="6723752"/>
                </a:lnTo>
                <a:lnTo>
                  <a:pt x="0" y="6723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89" t="-91199" r="-101486" b="-28063"/>
            </a:stretch>
          </a:blipFill>
          <a:ln w="47625" cap="sq">
            <a:solidFill>
              <a:srgbClr val="9BBBD3"/>
            </a:solidFill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13730" y="2558682"/>
            <a:ext cx="7645570" cy="5484521"/>
          </a:xfrm>
          <a:custGeom>
            <a:avLst/>
            <a:gdLst/>
            <a:ahLst/>
            <a:cxnLst/>
            <a:rect r="r" b="b" t="t" l="l"/>
            <a:pathLst>
              <a:path h="5484521" w="7645570">
                <a:moveTo>
                  <a:pt x="0" y="0"/>
                </a:moveTo>
                <a:lnTo>
                  <a:pt x="7645570" y="0"/>
                </a:lnTo>
                <a:lnTo>
                  <a:pt x="7645570" y="5484521"/>
                </a:lnTo>
                <a:lnTo>
                  <a:pt x="0" y="5484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8854" y="2558682"/>
            <a:ext cx="7645570" cy="5450655"/>
          </a:xfrm>
          <a:custGeom>
            <a:avLst/>
            <a:gdLst/>
            <a:ahLst/>
            <a:cxnLst/>
            <a:rect r="r" b="b" t="t" l="l"/>
            <a:pathLst>
              <a:path h="5450655" w="7645570">
                <a:moveTo>
                  <a:pt x="0" y="0"/>
                </a:moveTo>
                <a:lnTo>
                  <a:pt x="7645571" y="0"/>
                </a:lnTo>
                <a:lnTo>
                  <a:pt x="7645571" y="5450655"/>
                </a:lnTo>
                <a:lnTo>
                  <a:pt x="0" y="54506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04333" y="1782893"/>
            <a:ext cx="9679333" cy="6721214"/>
          </a:xfrm>
          <a:custGeom>
            <a:avLst/>
            <a:gdLst/>
            <a:ahLst/>
            <a:cxnLst/>
            <a:rect r="r" b="b" t="t" l="l"/>
            <a:pathLst>
              <a:path h="6721214" w="9679333">
                <a:moveTo>
                  <a:pt x="0" y="0"/>
                </a:moveTo>
                <a:lnTo>
                  <a:pt x="9679334" y="0"/>
                </a:lnTo>
                <a:lnTo>
                  <a:pt x="9679334" y="6721214"/>
                </a:lnTo>
                <a:lnTo>
                  <a:pt x="0" y="6721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37420" y="306098"/>
            <a:ext cx="3813161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PROTÓTIPO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15283" y="383237"/>
            <a:ext cx="11257433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DEMONSTRAÇÃO DA SOLUÇÃO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15283" y="3117850"/>
            <a:ext cx="11257433" cy="389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87449" indent="-593725" lvl="1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1B435D"/>
                </a:solidFill>
                <a:latin typeface="Poppins"/>
              </a:rPr>
              <a:t>Site institucional</a:t>
            </a:r>
          </a:p>
          <a:p>
            <a:pPr algn="ctr" marL="1187449" indent="-593725" lvl="1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1B435D"/>
                </a:solidFill>
                <a:latin typeface="Poppins"/>
              </a:rPr>
              <a:t>Aplicação web</a:t>
            </a:r>
          </a:p>
          <a:p>
            <a:pPr algn="ctr" marL="1187449" indent="-593725" lvl="1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1B435D"/>
                </a:solidFill>
                <a:latin typeface="Poppins"/>
              </a:rPr>
              <a:t>Aplicação cliente</a:t>
            </a:r>
          </a:p>
          <a:p>
            <a:pPr algn="ctr" marL="1187449" indent="-593725" lvl="1">
              <a:lnSpc>
                <a:spcPts val="7699"/>
              </a:lnSpc>
              <a:buFont typeface="Arial"/>
              <a:buChar char="•"/>
            </a:pPr>
            <a:r>
              <a:rPr lang="en-US" sz="5499">
                <a:solidFill>
                  <a:srgbClr val="1B435D"/>
                </a:solidFill>
                <a:latin typeface="Poppins"/>
              </a:rPr>
              <a:t>Infraestrutura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11186" y="4575175"/>
            <a:ext cx="11865627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CONCLUSÃO E APRENDIZADOS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2460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17237" y="383237"/>
            <a:ext cx="4853525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NOSSA EQUIPE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678375" y="2358933"/>
            <a:ext cx="4746191" cy="2215944"/>
            <a:chOff x="0" y="0"/>
            <a:chExt cx="6328255" cy="295459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954604" cy="2954592"/>
              <a:chOff x="0" y="0"/>
              <a:chExt cx="6350000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13426" r="0" b="-13426"/>
                </a:stretch>
              </a:blipFill>
              <a:ln w="38100" cap="sq">
                <a:solidFill>
                  <a:srgbClr val="1B435D"/>
                </a:solidFill>
                <a:prstDash val="solid"/>
                <a:miter/>
              </a:ln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3285226" y="901986"/>
              <a:ext cx="2864807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1B435D"/>
                  </a:solidFill>
                  <a:latin typeface="Open Sans Bold"/>
                </a:rPr>
                <a:t>Ester Rocha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285226" y="1508428"/>
              <a:ext cx="275976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1B435D"/>
                  </a:solidFill>
                  <a:latin typeface="Open Sans Bold"/>
                </a:rPr>
                <a:t>DEV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504299" y="1866568"/>
              <a:ext cx="242666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1B435D"/>
                  </a:solidFill>
                  <a:latin typeface="Open Sans Bold"/>
                </a:rPr>
                <a:t>Analista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3107004" y="1407878"/>
              <a:ext cx="3221251" cy="63500"/>
              <a:chOff x="0" y="0"/>
              <a:chExt cx="636296" cy="1254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629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36296">
                    <a:moveTo>
                      <a:pt x="6272" y="0"/>
                    </a:moveTo>
                    <a:lnTo>
                      <a:pt x="630025" y="0"/>
                    </a:lnTo>
                    <a:cubicBezTo>
                      <a:pt x="631688" y="0"/>
                      <a:pt x="633283" y="661"/>
                      <a:pt x="634460" y="1837"/>
                    </a:cubicBezTo>
                    <a:cubicBezTo>
                      <a:pt x="635636" y="3013"/>
                      <a:pt x="636296" y="4608"/>
                      <a:pt x="636296" y="6272"/>
                    </a:cubicBezTo>
                    <a:lnTo>
                      <a:pt x="636296" y="6272"/>
                    </a:lnTo>
                    <a:cubicBezTo>
                      <a:pt x="636296" y="7935"/>
                      <a:pt x="635636" y="9530"/>
                      <a:pt x="634460" y="10706"/>
                    </a:cubicBezTo>
                    <a:cubicBezTo>
                      <a:pt x="633283" y="11882"/>
                      <a:pt x="631688" y="12543"/>
                      <a:pt x="630025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2F7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636296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504299" y="2222168"/>
              <a:ext cx="242666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1B435D"/>
                  </a:solidFill>
                  <a:latin typeface="Open Sans Bold"/>
                </a:rPr>
                <a:t>Front-end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32828" y="2358933"/>
            <a:ext cx="4746191" cy="2215944"/>
            <a:chOff x="0" y="0"/>
            <a:chExt cx="6328255" cy="2954592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2954604" cy="2954592"/>
              <a:chOff x="0" y="0"/>
              <a:chExt cx="6350000" cy="634997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-16666" r="0" b="-16666"/>
                </a:stretch>
              </a:blipFill>
              <a:ln w="38100" cap="sq">
                <a:solidFill>
                  <a:srgbClr val="1B435D"/>
                </a:solidFill>
                <a:prstDash val="solid"/>
                <a:miter/>
              </a:ln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3285226" y="901986"/>
              <a:ext cx="2864807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1B435D"/>
                  </a:solidFill>
                  <a:latin typeface="Open Sans Bold"/>
                </a:rPr>
                <a:t>Cauê Ghelfi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285226" y="1508428"/>
              <a:ext cx="275976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1B435D"/>
                  </a:solidFill>
                  <a:latin typeface="Open Sans Bold"/>
                </a:rPr>
                <a:t>PO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285226" y="1866568"/>
              <a:ext cx="275976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1B435D"/>
                  </a:solidFill>
                  <a:latin typeface="Open Sans Bold"/>
                </a:rPr>
                <a:t>Back-end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3107004" y="1407878"/>
              <a:ext cx="3221251" cy="63500"/>
              <a:chOff x="0" y="0"/>
              <a:chExt cx="636296" cy="1254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629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36296">
                    <a:moveTo>
                      <a:pt x="6272" y="0"/>
                    </a:moveTo>
                    <a:lnTo>
                      <a:pt x="630025" y="0"/>
                    </a:lnTo>
                    <a:cubicBezTo>
                      <a:pt x="631688" y="0"/>
                      <a:pt x="633283" y="661"/>
                      <a:pt x="634460" y="1837"/>
                    </a:cubicBezTo>
                    <a:cubicBezTo>
                      <a:pt x="635636" y="3013"/>
                      <a:pt x="636296" y="4608"/>
                      <a:pt x="636296" y="6272"/>
                    </a:cubicBezTo>
                    <a:lnTo>
                      <a:pt x="636296" y="6272"/>
                    </a:lnTo>
                    <a:cubicBezTo>
                      <a:pt x="636296" y="7935"/>
                      <a:pt x="635636" y="9530"/>
                      <a:pt x="634460" y="10706"/>
                    </a:cubicBezTo>
                    <a:cubicBezTo>
                      <a:pt x="633283" y="11882"/>
                      <a:pt x="631688" y="12543"/>
                      <a:pt x="630025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2F7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47625"/>
                <a:ext cx="636296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3285226" y="2224708"/>
              <a:ext cx="275976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1B435D"/>
                  </a:solidFill>
                  <a:latin typeface="Open Sans Bold"/>
                </a:rPr>
                <a:t>Front-end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678375" y="5712123"/>
            <a:ext cx="4746191" cy="2215944"/>
            <a:chOff x="0" y="0"/>
            <a:chExt cx="6328255" cy="2954592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2954604" cy="2954592"/>
              <a:chOff x="0" y="0"/>
              <a:chExt cx="6350000" cy="634997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2971" t="0" r="-54805" b="0"/>
                </a:stretch>
              </a:blipFill>
              <a:ln w="38100" cap="sq">
                <a:solidFill>
                  <a:srgbClr val="1B435D"/>
                </a:solidFill>
                <a:prstDash val="solid"/>
                <a:miter/>
              </a:ln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3285226" y="663209"/>
              <a:ext cx="2864807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1B435D"/>
                  </a:solidFill>
                  <a:latin typeface="Open Sans Bold"/>
                </a:rPr>
                <a:t>Ryan Miranda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3285226" y="1269651"/>
              <a:ext cx="275976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1B435D"/>
                  </a:solidFill>
                  <a:latin typeface="Open Sans Bold"/>
                </a:rPr>
                <a:t>DEV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3285226" y="1627791"/>
              <a:ext cx="275976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1B435D"/>
                  </a:solidFill>
                  <a:latin typeface="Open Sans Bold"/>
                </a:rPr>
                <a:t>Analista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3107004" y="1169101"/>
              <a:ext cx="3221251" cy="63500"/>
              <a:chOff x="0" y="0"/>
              <a:chExt cx="636296" cy="12543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3629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36296">
                    <a:moveTo>
                      <a:pt x="6272" y="0"/>
                    </a:moveTo>
                    <a:lnTo>
                      <a:pt x="630025" y="0"/>
                    </a:lnTo>
                    <a:cubicBezTo>
                      <a:pt x="631688" y="0"/>
                      <a:pt x="633283" y="661"/>
                      <a:pt x="634460" y="1837"/>
                    </a:cubicBezTo>
                    <a:cubicBezTo>
                      <a:pt x="635636" y="3013"/>
                      <a:pt x="636296" y="4608"/>
                      <a:pt x="636296" y="6272"/>
                    </a:cubicBezTo>
                    <a:lnTo>
                      <a:pt x="636296" y="6272"/>
                    </a:lnTo>
                    <a:cubicBezTo>
                      <a:pt x="636296" y="7935"/>
                      <a:pt x="635636" y="9530"/>
                      <a:pt x="634460" y="10706"/>
                    </a:cubicBezTo>
                    <a:cubicBezTo>
                      <a:pt x="633283" y="11882"/>
                      <a:pt x="631688" y="12543"/>
                      <a:pt x="630025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2F7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636296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3285226" y="1985931"/>
              <a:ext cx="275976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1B435D"/>
                  </a:solidFill>
                  <a:latin typeface="Open Sans Bold"/>
                </a:rPr>
                <a:t>Back-end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08981" y="5712123"/>
            <a:ext cx="4746191" cy="2215944"/>
            <a:chOff x="0" y="0"/>
            <a:chExt cx="6328255" cy="2954592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2954604" cy="2954592"/>
              <a:chOff x="0" y="0"/>
              <a:chExt cx="6350000" cy="6349975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4999" t="0" r="-24999" b="0"/>
                </a:stretch>
              </a:blipFill>
              <a:ln w="38100" cap="sq">
                <a:solidFill>
                  <a:srgbClr val="1B435D"/>
                </a:solidFill>
                <a:prstDash val="solid"/>
                <a:miter/>
              </a:ln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3285226" y="663209"/>
              <a:ext cx="2864807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1B435D"/>
                  </a:solidFill>
                  <a:latin typeface="Open Sans Bold"/>
                </a:rPr>
                <a:t>Lucas Germano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3285226" y="1269651"/>
              <a:ext cx="275976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1B435D"/>
                  </a:solidFill>
                  <a:latin typeface="Open Sans Bold"/>
                </a:rPr>
                <a:t>DEV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3285226" y="1627791"/>
              <a:ext cx="275976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1B435D"/>
                  </a:solidFill>
                  <a:latin typeface="Open Sans Bold"/>
                </a:rPr>
                <a:t>Front-end</a:t>
              </a:r>
            </a:p>
          </p:txBody>
        </p:sp>
        <p:grpSp>
          <p:nvGrpSpPr>
            <p:cNvPr name="Group 41" id="41"/>
            <p:cNvGrpSpPr/>
            <p:nvPr/>
          </p:nvGrpSpPr>
          <p:grpSpPr>
            <a:xfrm rot="0">
              <a:off x="3107004" y="1169101"/>
              <a:ext cx="3221251" cy="63500"/>
              <a:chOff x="0" y="0"/>
              <a:chExt cx="636296" cy="12543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63629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36296">
                    <a:moveTo>
                      <a:pt x="6272" y="0"/>
                    </a:moveTo>
                    <a:lnTo>
                      <a:pt x="630025" y="0"/>
                    </a:lnTo>
                    <a:cubicBezTo>
                      <a:pt x="631688" y="0"/>
                      <a:pt x="633283" y="661"/>
                      <a:pt x="634460" y="1837"/>
                    </a:cubicBezTo>
                    <a:cubicBezTo>
                      <a:pt x="635636" y="3013"/>
                      <a:pt x="636296" y="4608"/>
                      <a:pt x="636296" y="6272"/>
                    </a:cubicBezTo>
                    <a:lnTo>
                      <a:pt x="636296" y="6272"/>
                    </a:lnTo>
                    <a:cubicBezTo>
                      <a:pt x="636296" y="7935"/>
                      <a:pt x="635636" y="9530"/>
                      <a:pt x="634460" y="10706"/>
                    </a:cubicBezTo>
                    <a:cubicBezTo>
                      <a:pt x="633283" y="11882"/>
                      <a:pt x="631688" y="12543"/>
                      <a:pt x="630025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2F7FF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636296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3285226" y="1985931"/>
              <a:ext cx="275976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1B435D"/>
                  </a:solidFill>
                  <a:latin typeface="Open Sans Bold"/>
                </a:rPr>
                <a:t>Back-end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408981" y="2403713"/>
            <a:ext cx="4744213" cy="2215944"/>
            <a:chOff x="0" y="0"/>
            <a:chExt cx="6325618" cy="2954592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2954604" cy="2954592"/>
              <a:chOff x="0" y="0"/>
              <a:chExt cx="6350000" cy="6349975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13108" t="-19060" r="-23527" b="-87573"/>
                </a:stretch>
              </a:blipFill>
              <a:ln w="38100" cap="sq">
                <a:solidFill>
                  <a:srgbClr val="1B435D"/>
                </a:solidFill>
                <a:prstDash val="solid"/>
                <a:miter/>
              </a:ln>
            </p:spPr>
          </p:sp>
        </p:grpSp>
        <p:sp>
          <p:nvSpPr>
            <p:cNvPr name="TextBox 48" id="48"/>
            <p:cNvSpPr txBox="true"/>
            <p:nvPr/>
          </p:nvSpPr>
          <p:spPr>
            <a:xfrm rot="0">
              <a:off x="3282588" y="901986"/>
              <a:ext cx="2864807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1B435D"/>
                  </a:solidFill>
                  <a:latin typeface="Open Sans Bold"/>
                </a:rPr>
                <a:t>Beatriz Marques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3282588" y="1508428"/>
              <a:ext cx="275976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1B435D"/>
                  </a:solidFill>
                  <a:latin typeface="Open Sans Bold"/>
                </a:rPr>
                <a:t>Scrum Master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3282588" y="1866568"/>
              <a:ext cx="275976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1B435D"/>
                  </a:solidFill>
                  <a:latin typeface="Open Sans Bold"/>
                </a:rPr>
                <a:t>Analista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3104367" y="1407878"/>
              <a:ext cx="3221251" cy="63500"/>
              <a:chOff x="0" y="0"/>
              <a:chExt cx="636296" cy="1254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63629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36296">
                    <a:moveTo>
                      <a:pt x="6272" y="0"/>
                    </a:moveTo>
                    <a:lnTo>
                      <a:pt x="630025" y="0"/>
                    </a:lnTo>
                    <a:cubicBezTo>
                      <a:pt x="631688" y="0"/>
                      <a:pt x="633283" y="661"/>
                      <a:pt x="634460" y="1837"/>
                    </a:cubicBezTo>
                    <a:cubicBezTo>
                      <a:pt x="635636" y="3013"/>
                      <a:pt x="636296" y="4608"/>
                      <a:pt x="636296" y="6272"/>
                    </a:cubicBezTo>
                    <a:lnTo>
                      <a:pt x="636296" y="6272"/>
                    </a:lnTo>
                    <a:cubicBezTo>
                      <a:pt x="636296" y="7935"/>
                      <a:pt x="635636" y="9530"/>
                      <a:pt x="634460" y="10706"/>
                    </a:cubicBezTo>
                    <a:cubicBezTo>
                      <a:pt x="633283" y="11882"/>
                      <a:pt x="631688" y="12543"/>
                      <a:pt x="630025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2F7FF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636296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54" id="54"/>
            <p:cNvSpPr txBox="true"/>
            <p:nvPr/>
          </p:nvSpPr>
          <p:spPr>
            <a:xfrm rot="0">
              <a:off x="3282588" y="2224708"/>
              <a:ext cx="275976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1B435D"/>
                  </a:solidFill>
                  <a:latin typeface="Open Sans Bold"/>
                </a:rPr>
                <a:t>Back-end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1853628" y="5712123"/>
            <a:ext cx="4746191" cy="2215944"/>
            <a:chOff x="0" y="0"/>
            <a:chExt cx="6328255" cy="2954592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0" y="0"/>
              <a:ext cx="2954604" cy="2954592"/>
              <a:chOff x="0" y="0"/>
              <a:chExt cx="6350000" cy="6349975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56217" t="-7393" r="-55396" b="-33682"/>
                </a:stretch>
              </a:blipFill>
              <a:ln w="38100" cap="sq">
                <a:solidFill>
                  <a:srgbClr val="1B435D"/>
                </a:solidFill>
                <a:prstDash val="solid"/>
                <a:miter/>
              </a:ln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3285226" y="663209"/>
              <a:ext cx="2864807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1B435D"/>
                  </a:solidFill>
                  <a:latin typeface="Open Sans Bold"/>
                </a:rPr>
                <a:t>Marcos Vinícius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3285226" y="1269651"/>
              <a:ext cx="275976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1B435D"/>
                  </a:solidFill>
                  <a:latin typeface="Open Sans Bold"/>
                </a:rPr>
                <a:t>DEV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3285226" y="1627791"/>
              <a:ext cx="275976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1B435D"/>
                  </a:solidFill>
                  <a:latin typeface="Open Sans Bold"/>
                </a:rPr>
                <a:t>Infra</a:t>
              </a:r>
            </a:p>
          </p:txBody>
        </p:sp>
        <p:grpSp>
          <p:nvGrpSpPr>
            <p:cNvPr name="Group 61" id="61"/>
            <p:cNvGrpSpPr/>
            <p:nvPr/>
          </p:nvGrpSpPr>
          <p:grpSpPr>
            <a:xfrm rot="0">
              <a:off x="3107004" y="1169101"/>
              <a:ext cx="3221251" cy="63500"/>
              <a:chOff x="0" y="0"/>
              <a:chExt cx="636296" cy="1254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63629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636296">
                    <a:moveTo>
                      <a:pt x="6272" y="0"/>
                    </a:moveTo>
                    <a:lnTo>
                      <a:pt x="630025" y="0"/>
                    </a:lnTo>
                    <a:cubicBezTo>
                      <a:pt x="631688" y="0"/>
                      <a:pt x="633283" y="661"/>
                      <a:pt x="634460" y="1837"/>
                    </a:cubicBezTo>
                    <a:cubicBezTo>
                      <a:pt x="635636" y="3013"/>
                      <a:pt x="636296" y="4608"/>
                      <a:pt x="636296" y="6272"/>
                    </a:cubicBezTo>
                    <a:lnTo>
                      <a:pt x="636296" y="6272"/>
                    </a:lnTo>
                    <a:cubicBezTo>
                      <a:pt x="636296" y="7935"/>
                      <a:pt x="635636" y="9530"/>
                      <a:pt x="634460" y="10706"/>
                    </a:cubicBezTo>
                    <a:cubicBezTo>
                      <a:pt x="633283" y="11882"/>
                      <a:pt x="631688" y="12543"/>
                      <a:pt x="630025" y="12543"/>
                    </a:cubicBezTo>
                    <a:lnTo>
                      <a:pt x="6272" y="12543"/>
                    </a:lnTo>
                    <a:cubicBezTo>
                      <a:pt x="4608" y="12543"/>
                      <a:pt x="3013" y="11882"/>
                      <a:pt x="1837" y="10706"/>
                    </a:cubicBezTo>
                    <a:cubicBezTo>
                      <a:pt x="661" y="9530"/>
                      <a:pt x="0" y="7935"/>
                      <a:pt x="0" y="6272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F2F7FF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47625"/>
                <a:ext cx="636296" cy="601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64" id="64"/>
            <p:cNvSpPr txBox="true"/>
            <p:nvPr/>
          </p:nvSpPr>
          <p:spPr>
            <a:xfrm rot="0">
              <a:off x="3285226" y="1985931"/>
              <a:ext cx="275976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1B435D"/>
                  </a:solidFill>
                  <a:latin typeface="Open Sans Bold"/>
                </a:rPr>
                <a:t>Back-end</a:t>
              </a: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01867" y="383237"/>
            <a:ext cx="6284267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AGRADECIMENTOS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18081" y="4539614"/>
            <a:ext cx="10851838" cy="1036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>
                <a:solidFill>
                  <a:srgbClr val="1B435D"/>
                </a:solidFill>
                <a:latin typeface="Poppins Bold"/>
              </a:rPr>
              <a:t>À familia e amigos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761395" y="2758158"/>
            <a:ext cx="10765210" cy="5975853"/>
            <a:chOff x="0" y="0"/>
            <a:chExt cx="14353613" cy="796780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053077" y="0"/>
              <a:ext cx="11583584" cy="7014991"/>
              <a:chOff x="0" y="0"/>
              <a:chExt cx="2288115" cy="138567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288115" cy="1385677"/>
              </a:xfrm>
              <a:custGeom>
                <a:avLst/>
                <a:gdLst/>
                <a:ahLst/>
                <a:cxnLst/>
                <a:rect r="r" b="b" t="t" l="l"/>
                <a:pathLst>
                  <a:path h="1385677" w="2288115">
                    <a:moveTo>
                      <a:pt x="0" y="0"/>
                    </a:moveTo>
                    <a:lnTo>
                      <a:pt x="2288115" y="0"/>
                    </a:lnTo>
                    <a:lnTo>
                      <a:pt x="2288115" y="1385677"/>
                    </a:lnTo>
                    <a:lnTo>
                      <a:pt x="0" y="1385677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1B435D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2288115" cy="14142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1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0" y="488698"/>
              <a:ext cx="14353613" cy="7479106"/>
            </a:xfrm>
            <a:custGeom>
              <a:avLst/>
              <a:gdLst/>
              <a:ahLst/>
              <a:cxnLst/>
              <a:rect r="r" b="b" t="t" l="l"/>
              <a:pathLst>
                <a:path h="7479106" w="14353613">
                  <a:moveTo>
                    <a:pt x="0" y="0"/>
                  </a:moveTo>
                  <a:lnTo>
                    <a:pt x="14353613" y="0"/>
                  </a:lnTo>
                  <a:lnTo>
                    <a:pt x="14353613" y="7479106"/>
                  </a:lnTo>
                  <a:lnTo>
                    <a:pt x="0" y="7479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6001867" y="383237"/>
            <a:ext cx="6284267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AGRADECIMENTOS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54607" y="2223637"/>
            <a:ext cx="10378786" cy="5839726"/>
          </a:xfrm>
          <a:custGeom>
            <a:avLst/>
            <a:gdLst/>
            <a:ahLst/>
            <a:cxnLst/>
            <a:rect r="r" b="b" t="t" l="l"/>
            <a:pathLst>
              <a:path h="5839726" w="10378786">
                <a:moveTo>
                  <a:pt x="0" y="0"/>
                </a:moveTo>
                <a:lnTo>
                  <a:pt x="10378786" y="0"/>
                </a:lnTo>
                <a:lnTo>
                  <a:pt x="10378786" y="5839726"/>
                </a:lnTo>
                <a:lnTo>
                  <a:pt x="0" y="5839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1B435D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6001867" y="383237"/>
            <a:ext cx="6284267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AGRADECIMENTOS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13101" y="1775340"/>
            <a:ext cx="12461798" cy="6736320"/>
          </a:xfrm>
          <a:custGeom>
            <a:avLst/>
            <a:gdLst/>
            <a:ahLst/>
            <a:cxnLst/>
            <a:rect r="r" b="b" t="t" l="l"/>
            <a:pathLst>
              <a:path h="6736320" w="12461798">
                <a:moveTo>
                  <a:pt x="0" y="0"/>
                </a:moveTo>
                <a:lnTo>
                  <a:pt x="12461798" y="0"/>
                </a:lnTo>
                <a:lnTo>
                  <a:pt x="12461798" y="6736320"/>
                </a:lnTo>
                <a:lnTo>
                  <a:pt x="0" y="6736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47625" cap="sq">
            <a:solidFill>
              <a:srgbClr val="1B435D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6001867" y="383237"/>
            <a:ext cx="6284267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AGRADECIMENTOS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11788" y="2077394"/>
            <a:ext cx="12264425" cy="6132212"/>
          </a:xfrm>
          <a:custGeom>
            <a:avLst/>
            <a:gdLst/>
            <a:ahLst/>
            <a:cxnLst/>
            <a:rect r="r" b="b" t="t" l="l"/>
            <a:pathLst>
              <a:path h="6132212" w="12264425">
                <a:moveTo>
                  <a:pt x="0" y="0"/>
                </a:moveTo>
                <a:lnTo>
                  <a:pt x="12264424" y="0"/>
                </a:lnTo>
                <a:lnTo>
                  <a:pt x="12264424" y="6132212"/>
                </a:lnTo>
                <a:lnTo>
                  <a:pt x="0" y="6132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4E7896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6001867" y="383237"/>
            <a:ext cx="6284267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AGRADECIMENTOS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46877" y="2293930"/>
            <a:ext cx="13794246" cy="5699141"/>
          </a:xfrm>
          <a:custGeom>
            <a:avLst/>
            <a:gdLst/>
            <a:ahLst/>
            <a:cxnLst/>
            <a:rect r="r" b="b" t="t" l="l"/>
            <a:pathLst>
              <a:path h="5699141" w="13794246">
                <a:moveTo>
                  <a:pt x="0" y="0"/>
                </a:moveTo>
                <a:lnTo>
                  <a:pt x="13794246" y="0"/>
                </a:lnTo>
                <a:lnTo>
                  <a:pt x="13794246" y="5699140"/>
                </a:lnTo>
                <a:lnTo>
                  <a:pt x="0" y="5699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47625" cap="sq">
            <a:solidFill>
              <a:srgbClr val="1B435D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6001867" y="383237"/>
            <a:ext cx="6284267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AGRADECIMENTOS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52690" y="3318023"/>
            <a:ext cx="11982620" cy="3650955"/>
          </a:xfrm>
          <a:custGeom>
            <a:avLst/>
            <a:gdLst/>
            <a:ahLst/>
            <a:cxnLst/>
            <a:rect r="r" b="b" t="t" l="l"/>
            <a:pathLst>
              <a:path h="3650955" w="11982620">
                <a:moveTo>
                  <a:pt x="0" y="0"/>
                </a:moveTo>
                <a:lnTo>
                  <a:pt x="11982620" y="0"/>
                </a:lnTo>
                <a:lnTo>
                  <a:pt x="11982620" y="3650954"/>
                </a:lnTo>
                <a:lnTo>
                  <a:pt x="0" y="3650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47625" cap="sq">
            <a:solidFill>
              <a:srgbClr val="1B435D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6001867" y="383237"/>
            <a:ext cx="6284267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AGRADECIMENTOS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01867" y="383237"/>
            <a:ext cx="6284267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FIM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68185" y="3971925"/>
            <a:ext cx="7951631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B435D"/>
                </a:solidFill>
                <a:latin typeface="Poppins"/>
              </a:rPr>
              <a:t>Muito obrigado pela sua atenção!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41020">
            <a:off x="-3779955" y="-647802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87430" y="3356531"/>
            <a:ext cx="7511294" cy="4799051"/>
          </a:xfrm>
          <a:custGeom>
            <a:avLst/>
            <a:gdLst/>
            <a:ahLst/>
            <a:cxnLst/>
            <a:rect r="r" b="b" t="t" l="l"/>
            <a:pathLst>
              <a:path h="4799051" w="7511294">
                <a:moveTo>
                  <a:pt x="0" y="0"/>
                </a:moveTo>
                <a:lnTo>
                  <a:pt x="7511294" y="0"/>
                </a:lnTo>
                <a:lnTo>
                  <a:pt x="7511294" y="4799052"/>
                </a:lnTo>
                <a:lnTo>
                  <a:pt x="0" y="47990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851" t="-2335" r="-73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00365" y="383237"/>
            <a:ext cx="7487269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AIR TOTEM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75309" y="4303494"/>
            <a:ext cx="7557398" cy="2905126"/>
            <a:chOff x="0" y="0"/>
            <a:chExt cx="10076531" cy="387350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04900"/>
              <a:ext cx="10076531" cy="27686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1B435D"/>
                  </a:solidFill>
                  <a:latin typeface="Poppins"/>
                </a:rPr>
                <a:t>Nossa solução tem como objetivo transformar a gestão do hardware dos totens de autoatendimento das companhias aéreas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996469" y="-85725"/>
              <a:ext cx="4083593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B435D"/>
                  </a:solidFill>
                  <a:latin typeface="Poppins Bold"/>
                </a:rPr>
                <a:t>Sobre Air totem</a:t>
              </a:r>
            </a:p>
          </p:txBody>
        </p:sp>
      </p:grpSp>
    </p:spTree>
  </p:cSld>
  <p:clrMapOvr>
    <a:masterClrMapping/>
  </p:clrMapOvr>
  <p:transition spd="med">
    <p:cover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41020">
            <a:off x="-3779955" y="-647802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00365" y="383237"/>
            <a:ext cx="7487269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AIR TOTEM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6354" y="3270806"/>
            <a:ext cx="564183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B435D"/>
                </a:solidFill>
                <a:latin typeface="Poppins Bold"/>
              </a:rPr>
              <a:t>Qual a necessidade desse monitoramento?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620517"/>
            <a:ext cx="59594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B435D"/>
                </a:solidFill>
                <a:latin typeface="Poppins"/>
              </a:rPr>
              <a:t>Gestão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973067"/>
            <a:ext cx="59594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B435D"/>
                </a:solidFill>
                <a:latin typeface="Poppins"/>
              </a:rPr>
              <a:t>Prevenção e manutenção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123261"/>
            <a:ext cx="59594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B435D"/>
                </a:solidFill>
                <a:latin typeface="Poppins"/>
              </a:rPr>
              <a:t>Visão de negócio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149698" y="6364138"/>
            <a:ext cx="4873245" cy="2491719"/>
            <a:chOff x="0" y="0"/>
            <a:chExt cx="6350000" cy="32467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3246793"/>
            </a:xfrm>
            <a:custGeom>
              <a:avLst/>
              <a:gdLst/>
              <a:ahLst/>
              <a:cxnLst/>
              <a:rect r="r" b="b" t="t" l="l"/>
              <a:pathLst>
                <a:path h="3246793" w="6350000">
                  <a:moveTo>
                    <a:pt x="0" y="2759774"/>
                  </a:moveTo>
                  <a:lnTo>
                    <a:pt x="0" y="487019"/>
                  </a:lnTo>
                  <a:cubicBezTo>
                    <a:pt x="0" y="217535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217535"/>
                    <a:pt x="6350000" y="487019"/>
                  </a:cubicBezTo>
                  <a:lnTo>
                    <a:pt x="6350000" y="2759774"/>
                  </a:lnTo>
                  <a:cubicBezTo>
                    <a:pt x="6350000" y="3029258"/>
                    <a:pt x="6179820" y="3246793"/>
                    <a:pt x="5969000" y="3246793"/>
                  </a:cubicBezTo>
                  <a:lnTo>
                    <a:pt x="381000" y="3246793"/>
                  </a:lnTo>
                  <a:cubicBezTo>
                    <a:pt x="170180" y="3246793"/>
                    <a:pt x="0" y="3029258"/>
                    <a:pt x="0" y="2759774"/>
                  </a:cubicBezTo>
                  <a:lnTo>
                    <a:pt x="0" y="0"/>
                  </a:lnTo>
                  <a:cubicBezTo>
                    <a:pt x="0" y="0"/>
                    <a:pt x="0" y="2759774"/>
                    <a:pt x="0" y="2759774"/>
                  </a:cubicBezTo>
                  <a:close/>
                </a:path>
              </a:pathLst>
            </a:custGeom>
            <a:blipFill>
              <a:blip r:embed="rId5"/>
              <a:stretch>
                <a:fillRect l="-7422" t="0" r="-7422" b="0"/>
              </a:stretch>
            </a:blipFill>
            <a:ln w="95250" cap="rnd">
              <a:solidFill>
                <a:srgbClr val="1B435D"/>
              </a:solidFill>
              <a:prstDash val="solid"/>
              <a:round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3223280" y="3040190"/>
            <a:ext cx="3718786" cy="5122817"/>
          </a:xfrm>
          <a:custGeom>
            <a:avLst/>
            <a:gdLst/>
            <a:ahLst/>
            <a:cxnLst/>
            <a:rect r="r" b="b" t="t" l="l"/>
            <a:pathLst>
              <a:path h="5122817" w="3718786">
                <a:moveTo>
                  <a:pt x="0" y="0"/>
                </a:moveTo>
                <a:lnTo>
                  <a:pt x="3718786" y="0"/>
                </a:lnTo>
                <a:lnTo>
                  <a:pt x="3718786" y="5122818"/>
                </a:lnTo>
                <a:lnTo>
                  <a:pt x="0" y="51228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0" cap="rnd">
            <a:solidFill>
              <a:srgbClr val="1B435D"/>
            </a:solidFill>
            <a:prstDash val="solid"/>
            <a:round/>
          </a:ln>
        </p:spPr>
      </p:sp>
      <p:grpSp>
        <p:nvGrpSpPr>
          <p:cNvPr name="Group 13" id="13"/>
          <p:cNvGrpSpPr/>
          <p:nvPr/>
        </p:nvGrpSpPr>
        <p:grpSpPr>
          <a:xfrm rot="0">
            <a:off x="8173337" y="2537827"/>
            <a:ext cx="4873245" cy="3634082"/>
            <a:chOff x="0" y="0"/>
            <a:chExt cx="8515246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15246" cy="6350000"/>
            </a:xfrm>
            <a:custGeom>
              <a:avLst/>
              <a:gdLst/>
              <a:ahLst/>
              <a:cxnLst/>
              <a:rect r="r" b="b" t="t" l="l"/>
              <a:pathLst>
                <a:path h="6350000" w="8515246">
                  <a:moveTo>
                    <a:pt x="7663721" y="6350000"/>
                  </a:moveTo>
                  <a:lnTo>
                    <a:pt x="851525" y="6350000"/>
                  </a:lnTo>
                  <a:cubicBezTo>
                    <a:pt x="381483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381483" y="0"/>
                    <a:pt x="851525" y="0"/>
                  </a:cubicBezTo>
                  <a:lnTo>
                    <a:pt x="7663721" y="0"/>
                  </a:lnTo>
                  <a:cubicBezTo>
                    <a:pt x="8133763" y="0"/>
                    <a:pt x="8515246" y="284480"/>
                    <a:pt x="8515246" y="635000"/>
                  </a:cubicBezTo>
                  <a:lnTo>
                    <a:pt x="8515246" y="5715000"/>
                  </a:lnTo>
                  <a:cubicBezTo>
                    <a:pt x="8515246" y="6065520"/>
                    <a:pt x="8133763" y="6350000"/>
                    <a:pt x="7663721" y="6350000"/>
                  </a:cubicBezTo>
                  <a:close/>
                </a:path>
              </a:pathLst>
            </a:custGeom>
            <a:blipFill>
              <a:blip r:embed="rId7"/>
              <a:stretch>
                <a:fillRect l="0" t="-286" r="0" b="-286"/>
              </a:stretch>
            </a:blipFill>
            <a:ln w="95250" cap="rnd">
              <a:solidFill>
                <a:srgbClr val="1B435D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41020">
            <a:off x="-3779955" y="-647802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00365" y="383237"/>
            <a:ext cx="7487269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AIR TOTEM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88859" y="3794256"/>
            <a:ext cx="564183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B435D"/>
                </a:solidFill>
                <a:latin typeface="Poppins Bold"/>
              </a:rPr>
              <a:t>Como a Air Totem faz isso?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88859" y="4696134"/>
            <a:ext cx="5641830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B435D"/>
                </a:solidFill>
                <a:latin typeface="Poppins"/>
              </a:rPr>
              <a:t>Através do monitoramento informativo e preciso, garantindo eficiência operacional e melhorando a experiência dos passageiros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08808" y="4902420"/>
            <a:ext cx="564183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B435D"/>
                </a:solidFill>
                <a:latin typeface="Poppins"/>
              </a:rPr>
              <a:t>Monitoramento preciso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08808" y="5540595"/>
            <a:ext cx="564183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B435D"/>
                </a:solidFill>
                <a:latin typeface="Poppins"/>
              </a:rPr>
              <a:t>Alertas manipuláveis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08808" y="6181802"/>
            <a:ext cx="564183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B435D"/>
                </a:solidFill>
                <a:latin typeface="Poppins"/>
              </a:rPr>
              <a:t>Dashboard intuitiva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61009" y="1895914"/>
            <a:ext cx="12965983" cy="7770759"/>
          </a:xfrm>
          <a:custGeom>
            <a:avLst/>
            <a:gdLst/>
            <a:ahLst/>
            <a:cxnLst/>
            <a:rect r="r" b="b" t="t" l="l"/>
            <a:pathLst>
              <a:path h="7770759" w="12965983">
                <a:moveTo>
                  <a:pt x="0" y="0"/>
                </a:moveTo>
                <a:lnTo>
                  <a:pt x="12965982" y="0"/>
                </a:lnTo>
                <a:lnTo>
                  <a:pt x="12965982" y="7770760"/>
                </a:lnTo>
                <a:lnTo>
                  <a:pt x="0" y="777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61009" y="1895914"/>
            <a:ext cx="12965983" cy="7770759"/>
          </a:xfrm>
          <a:custGeom>
            <a:avLst/>
            <a:gdLst/>
            <a:ahLst/>
            <a:cxnLst/>
            <a:rect r="r" b="b" t="t" l="l"/>
            <a:pathLst>
              <a:path h="7770759" w="12965983">
                <a:moveTo>
                  <a:pt x="0" y="0"/>
                </a:moveTo>
                <a:lnTo>
                  <a:pt x="12965982" y="0"/>
                </a:lnTo>
                <a:lnTo>
                  <a:pt x="12965982" y="7770760"/>
                </a:lnTo>
                <a:lnTo>
                  <a:pt x="0" y="7770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61009" y="1895914"/>
            <a:ext cx="12965983" cy="7770759"/>
          </a:xfrm>
          <a:custGeom>
            <a:avLst/>
            <a:gdLst/>
            <a:ahLst/>
            <a:cxnLst/>
            <a:rect r="r" b="b" t="t" l="l"/>
            <a:pathLst>
              <a:path h="7770759" w="12965983">
                <a:moveTo>
                  <a:pt x="0" y="0"/>
                </a:moveTo>
                <a:lnTo>
                  <a:pt x="12965982" y="0"/>
                </a:lnTo>
                <a:lnTo>
                  <a:pt x="12965982" y="7770760"/>
                </a:lnTo>
                <a:lnTo>
                  <a:pt x="0" y="7770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44072" y="383237"/>
            <a:ext cx="8399856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PERSONAS DO PROJETO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779955" y="-647802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0855" y="1761400"/>
            <a:ext cx="17286290" cy="6764200"/>
          </a:xfrm>
          <a:custGeom>
            <a:avLst/>
            <a:gdLst/>
            <a:ahLst/>
            <a:cxnLst/>
            <a:rect r="r" b="b" t="t" l="l"/>
            <a:pathLst>
              <a:path h="6764200" w="17286290">
                <a:moveTo>
                  <a:pt x="0" y="0"/>
                </a:moveTo>
                <a:lnTo>
                  <a:pt x="17286290" y="0"/>
                </a:lnTo>
                <a:lnTo>
                  <a:pt x="17286290" y="6764200"/>
                </a:lnTo>
                <a:lnTo>
                  <a:pt x="0" y="6764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1B435D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899450" y="383237"/>
            <a:ext cx="8489100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STORYBOARD AIR TOTEM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343228" y="542981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84661" y="383237"/>
            <a:ext cx="12518678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INOVAÇÃO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84661" y="4575175"/>
            <a:ext cx="12518678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Inovação Air Totem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343228" y="542981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84661" y="383237"/>
            <a:ext cx="12518678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INOVAÇÃO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86435" y="5135606"/>
            <a:ext cx="282832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B435D"/>
                </a:solidFill>
                <a:latin typeface="Poppins Bold"/>
              </a:rPr>
              <a:t>O que é?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34291" y="6125241"/>
            <a:ext cx="513261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B435D"/>
                </a:solidFill>
                <a:latin typeface="Poppins"/>
              </a:rPr>
              <a:t>Reiniciar/Desligar o Totem de forma remota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73241" y="5135606"/>
            <a:ext cx="282832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B435D"/>
                </a:solidFill>
                <a:latin typeface="Poppins Bold"/>
              </a:rPr>
              <a:t>Porque?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21097" y="6125241"/>
            <a:ext cx="513261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B435D"/>
                </a:solidFill>
                <a:latin typeface="Poppins"/>
              </a:rPr>
              <a:t>Solução rápida ou ação necessária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03783" y="2958561"/>
            <a:ext cx="828043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B435D"/>
                </a:solidFill>
                <a:latin typeface="Poppins"/>
              </a:rPr>
              <a:t>Ferramenta desenvolvida para a Persona Suporte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DAF_4M8lSyk</dc:identifier>
  <dcterms:modified xsi:type="dcterms:W3CDTF">2011-08-01T06:04:30Z</dcterms:modified>
  <cp:revision>1</cp:revision>
  <dc:title>Site INSTITUCIONAL</dc:title>
</cp:coreProperties>
</file>